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Open Sauce Bold" charset="1" panose="00000800000000000000"/>
      <p:regular r:id="rId16"/>
    </p:embeddedFont>
    <p:embeddedFont>
      <p:font typeface="Tex Gyre Bonum" charset="1" panose="00000500000000000000"/>
      <p:regular r:id="rId17"/>
    </p:embeddedFont>
    <p:embeddedFont>
      <p:font typeface="Open Sauce" charset="1" panose="00000500000000000000"/>
      <p:regular r:id="rId18"/>
    </p:embeddedFont>
    <p:embeddedFont>
      <p:font typeface="Open Sauce Medium" charset="1" panose="00000600000000000000"/>
      <p:regular r:id="rId19"/>
    </p:embeddedFont>
    <p:embeddedFont>
      <p:font typeface="Open Sauce Italics" charset="1" panose="00000500000000000000"/>
      <p:regular r:id="rId20"/>
    </p:embeddedFont>
    <p:embeddedFont>
      <p:font typeface="Arimo" charset="1" panose="020B06040202020202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jpe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slide8.xml" Type="http://schemas.openxmlformats.org/officeDocument/2006/relationships/slide"/><Relationship Id="rId4" Target="../media/image1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 Id="rId4"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1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C6835"/>
        </a:solidFill>
      </p:bgPr>
    </p:bg>
    <p:spTree>
      <p:nvGrpSpPr>
        <p:cNvPr id="1" name=""/>
        <p:cNvGrpSpPr/>
        <p:nvPr/>
      </p:nvGrpSpPr>
      <p:grpSpPr>
        <a:xfrm>
          <a:off x="0" y="0"/>
          <a:ext cx="0" cy="0"/>
          <a:chOff x="0" y="0"/>
          <a:chExt cx="0" cy="0"/>
        </a:xfrm>
      </p:grpSpPr>
      <p:sp>
        <p:nvSpPr>
          <p:cNvPr name="Freeform 2" id="2"/>
          <p:cNvSpPr/>
          <p:nvPr/>
        </p:nvSpPr>
        <p:spPr>
          <a:xfrm flipH="false" flipV="false" rot="-10494171">
            <a:off x="12079656" y="-1003393"/>
            <a:ext cx="5061392" cy="2887294"/>
          </a:xfrm>
          <a:custGeom>
            <a:avLst/>
            <a:gdLst/>
            <a:ahLst/>
            <a:cxnLst/>
            <a:rect r="r" b="b" t="t" l="l"/>
            <a:pathLst>
              <a:path h="2887294" w="5061392">
                <a:moveTo>
                  <a:pt x="0" y="0"/>
                </a:moveTo>
                <a:lnTo>
                  <a:pt x="5061392" y="0"/>
                </a:lnTo>
                <a:lnTo>
                  <a:pt x="5061392" y="2887294"/>
                </a:lnTo>
                <a:lnTo>
                  <a:pt x="0" y="2887294"/>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8578675" y="0"/>
            <a:ext cx="5083864" cy="3528146"/>
            <a:chOff x="0" y="0"/>
            <a:chExt cx="5291248" cy="3672068"/>
          </a:xfrm>
        </p:grpSpPr>
        <p:sp>
          <p:nvSpPr>
            <p:cNvPr name="Freeform 4" id="4"/>
            <p:cNvSpPr/>
            <p:nvPr/>
          </p:nvSpPr>
          <p:spPr>
            <a:xfrm flipH="false" flipV="false" rot="0">
              <a:off x="0" y="0"/>
              <a:ext cx="5293788" cy="3673338"/>
            </a:xfrm>
            <a:custGeom>
              <a:avLst/>
              <a:gdLst/>
              <a:ahLst/>
              <a:cxnLst/>
              <a:rect r="r" b="b" t="t" l="l"/>
              <a:pathLst>
                <a:path h="3673338" w="5293788">
                  <a:moveTo>
                    <a:pt x="4995996" y="1134357"/>
                  </a:moveTo>
                  <a:lnTo>
                    <a:pt x="3932455" y="1134357"/>
                  </a:lnTo>
                  <a:cubicBezTo>
                    <a:pt x="3769485" y="1134357"/>
                    <a:pt x="3637204" y="1035752"/>
                    <a:pt x="3637204" y="914270"/>
                  </a:cubicBezTo>
                  <a:lnTo>
                    <a:pt x="3637204" y="220087"/>
                  </a:lnTo>
                  <a:cubicBezTo>
                    <a:pt x="3637204" y="98606"/>
                    <a:pt x="3504922" y="0"/>
                    <a:pt x="3341952" y="0"/>
                  </a:cubicBezTo>
                  <a:lnTo>
                    <a:pt x="884697" y="0"/>
                  </a:lnTo>
                  <a:cubicBezTo>
                    <a:pt x="721726" y="0"/>
                    <a:pt x="589445" y="98605"/>
                    <a:pt x="589445" y="220087"/>
                  </a:cubicBezTo>
                  <a:lnTo>
                    <a:pt x="589445" y="314749"/>
                  </a:lnTo>
                  <a:cubicBezTo>
                    <a:pt x="589445" y="436231"/>
                    <a:pt x="457164" y="534836"/>
                    <a:pt x="294193" y="534836"/>
                  </a:cubicBezTo>
                  <a:cubicBezTo>
                    <a:pt x="132281" y="534836"/>
                    <a:pt x="0" y="632653"/>
                    <a:pt x="0" y="754135"/>
                  </a:cubicBezTo>
                  <a:lnTo>
                    <a:pt x="0" y="2933710"/>
                  </a:lnTo>
                  <a:cubicBezTo>
                    <a:pt x="0" y="3055192"/>
                    <a:pt x="132281" y="3153797"/>
                    <a:pt x="295252" y="3153797"/>
                  </a:cubicBezTo>
                  <a:cubicBezTo>
                    <a:pt x="458222" y="3153797"/>
                    <a:pt x="590503" y="3252403"/>
                    <a:pt x="590503" y="3373885"/>
                  </a:cubicBezTo>
                  <a:lnTo>
                    <a:pt x="590503" y="3452769"/>
                  </a:lnTo>
                  <a:cubicBezTo>
                    <a:pt x="590503" y="3574251"/>
                    <a:pt x="722784" y="3673338"/>
                    <a:pt x="885755" y="3673338"/>
                  </a:cubicBezTo>
                  <a:lnTo>
                    <a:pt x="3344069" y="3673338"/>
                  </a:lnTo>
                  <a:cubicBezTo>
                    <a:pt x="3507039" y="3673338"/>
                    <a:pt x="3639320" y="3574251"/>
                    <a:pt x="3639320" y="3452769"/>
                  </a:cubicBezTo>
                  <a:lnTo>
                    <a:pt x="3639320" y="3373885"/>
                  </a:lnTo>
                  <a:cubicBezTo>
                    <a:pt x="3639320" y="3252403"/>
                    <a:pt x="3771601" y="3153797"/>
                    <a:pt x="3934572" y="3153797"/>
                  </a:cubicBezTo>
                  <a:lnTo>
                    <a:pt x="4998112" y="3153797"/>
                  </a:lnTo>
                  <a:cubicBezTo>
                    <a:pt x="5161083" y="3153797"/>
                    <a:pt x="5293788" y="3055192"/>
                    <a:pt x="5293788" y="2933710"/>
                  </a:cubicBezTo>
                  <a:lnTo>
                    <a:pt x="5293788" y="1353656"/>
                  </a:lnTo>
                  <a:cubicBezTo>
                    <a:pt x="5291248" y="1232174"/>
                    <a:pt x="5158966" y="1134357"/>
                    <a:pt x="4995996" y="1134357"/>
                  </a:cubicBezTo>
                  <a:close/>
                </a:path>
              </a:pathLst>
            </a:custGeom>
            <a:blipFill>
              <a:blip r:embed="rId4"/>
              <a:stretch>
                <a:fillRect l="-1977" t="0" r="-1977" b="0"/>
              </a:stretch>
            </a:blipFill>
          </p:spPr>
        </p:sp>
      </p:grpSp>
      <p:sp>
        <p:nvSpPr>
          <p:cNvPr name="Freeform 5" id="5"/>
          <p:cNvSpPr/>
          <p:nvPr/>
        </p:nvSpPr>
        <p:spPr>
          <a:xfrm flipH="false" flipV="false" rot="0">
            <a:off x="9467850" y="8357359"/>
            <a:ext cx="4620332" cy="2665985"/>
          </a:xfrm>
          <a:custGeom>
            <a:avLst/>
            <a:gdLst/>
            <a:ahLst/>
            <a:cxnLst/>
            <a:rect r="r" b="b" t="t" l="l"/>
            <a:pathLst>
              <a:path h="2665985" w="4620332">
                <a:moveTo>
                  <a:pt x="0" y="0"/>
                </a:moveTo>
                <a:lnTo>
                  <a:pt x="4620332" y="0"/>
                </a:lnTo>
                <a:lnTo>
                  <a:pt x="4620332" y="2665984"/>
                </a:lnTo>
                <a:lnTo>
                  <a:pt x="0" y="2665984"/>
                </a:lnTo>
                <a:lnTo>
                  <a:pt x="0" y="0"/>
                </a:lnTo>
                <a:close/>
              </a:path>
            </a:pathLst>
          </a:custGeom>
          <a:blipFill>
            <a:blip r:embed="rId5">
              <a:alphaModFix amt="30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3003752" y="4011930"/>
            <a:ext cx="6575714" cy="5246370"/>
            <a:chOff x="0" y="0"/>
            <a:chExt cx="4776983" cy="3811270"/>
          </a:xfrm>
        </p:grpSpPr>
        <p:sp>
          <p:nvSpPr>
            <p:cNvPr name="Freeform 7" id="7"/>
            <p:cNvSpPr/>
            <p:nvPr/>
          </p:nvSpPr>
          <p:spPr>
            <a:xfrm flipH="false" flipV="false" rot="0">
              <a:off x="0" y="0"/>
              <a:ext cx="4776983" cy="3811270"/>
            </a:xfrm>
            <a:custGeom>
              <a:avLst/>
              <a:gdLst/>
              <a:ahLst/>
              <a:cxnLst/>
              <a:rect r="r" b="b" t="t" l="l"/>
              <a:pathLst>
                <a:path h="3811270" w="4776983">
                  <a:moveTo>
                    <a:pt x="1240105" y="0"/>
                  </a:moveTo>
                  <a:lnTo>
                    <a:pt x="4372851" y="0"/>
                  </a:lnTo>
                  <a:cubicBezTo>
                    <a:pt x="4596413" y="0"/>
                    <a:pt x="4776983" y="240030"/>
                    <a:pt x="4776983" y="537210"/>
                  </a:cubicBezTo>
                  <a:lnTo>
                    <a:pt x="4776983" y="2466340"/>
                  </a:lnTo>
                  <a:cubicBezTo>
                    <a:pt x="4776983" y="2763520"/>
                    <a:pt x="4596413" y="3003550"/>
                    <a:pt x="4372851" y="3003550"/>
                  </a:cubicBezTo>
                  <a:lnTo>
                    <a:pt x="3574139" y="3003550"/>
                  </a:lnTo>
                  <a:cubicBezTo>
                    <a:pt x="3450893" y="3003550"/>
                    <a:pt x="3333379" y="3078480"/>
                    <a:pt x="3256947" y="3208020"/>
                  </a:cubicBezTo>
                  <a:lnTo>
                    <a:pt x="3019053" y="3606800"/>
                  </a:lnTo>
                  <a:cubicBezTo>
                    <a:pt x="2942622" y="3735070"/>
                    <a:pt x="2826063" y="3811270"/>
                    <a:pt x="2701861" y="3811270"/>
                  </a:cubicBezTo>
                  <a:lnTo>
                    <a:pt x="404133" y="3811270"/>
                  </a:lnTo>
                  <a:cubicBezTo>
                    <a:pt x="180570" y="3811270"/>
                    <a:pt x="0" y="3571240"/>
                    <a:pt x="0" y="3274060"/>
                  </a:cubicBezTo>
                  <a:lnTo>
                    <a:pt x="0" y="1375410"/>
                  </a:lnTo>
                  <a:cubicBezTo>
                    <a:pt x="0" y="1206500"/>
                    <a:pt x="59235" y="1047750"/>
                    <a:pt x="160507" y="946150"/>
                  </a:cubicBezTo>
                  <a:lnTo>
                    <a:pt x="996479" y="107950"/>
                  </a:lnTo>
                  <a:cubicBezTo>
                    <a:pt x="1066223" y="38100"/>
                    <a:pt x="1152208" y="0"/>
                    <a:pt x="1240105" y="0"/>
                  </a:cubicBezTo>
                  <a:close/>
                </a:path>
              </a:pathLst>
            </a:custGeom>
            <a:blipFill>
              <a:blip r:embed="rId7"/>
              <a:stretch>
                <a:fillRect l="-9875" t="0" r="-9875" b="0"/>
              </a:stretch>
            </a:blipFill>
          </p:spPr>
        </p:sp>
      </p:grpSp>
      <p:grpSp>
        <p:nvGrpSpPr>
          <p:cNvPr name="Group 8" id="8"/>
          <p:cNvGrpSpPr/>
          <p:nvPr/>
        </p:nvGrpSpPr>
        <p:grpSpPr>
          <a:xfrm rot="0">
            <a:off x="2472099" y="8280079"/>
            <a:ext cx="5586309" cy="978221"/>
            <a:chOff x="0" y="0"/>
            <a:chExt cx="7448412" cy="1304295"/>
          </a:xfrm>
        </p:grpSpPr>
        <p:grpSp>
          <p:nvGrpSpPr>
            <p:cNvPr name="Group 9" id="9"/>
            <p:cNvGrpSpPr/>
            <p:nvPr/>
          </p:nvGrpSpPr>
          <p:grpSpPr>
            <a:xfrm rot="0">
              <a:off x="0" y="0"/>
              <a:ext cx="7448412" cy="1304295"/>
              <a:chOff x="0" y="0"/>
              <a:chExt cx="1147686" cy="200972"/>
            </a:xfrm>
          </p:grpSpPr>
          <p:sp>
            <p:nvSpPr>
              <p:cNvPr name="Freeform 10" id="10"/>
              <p:cNvSpPr/>
              <p:nvPr/>
            </p:nvSpPr>
            <p:spPr>
              <a:xfrm flipH="false" flipV="false" rot="0">
                <a:off x="0" y="0"/>
                <a:ext cx="1147686" cy="200972"/>
              </a:xfrm>
              <a:custGeom>
                <a:avLst/>
                <a:gdLst/>
                <a:ahLst/>
                <a:cxnLst/>
                <a:rect r="r" b="b" t="t" l="l"/>
                <a:pathLst>
                  <a:path h="200972" w="1147686">
                    <a:moveTo>
                      <a:pt x="100486" y="0"/>
                    </a:moveTo>
                    <a:lnTo>
                      <a:pt x="1047200" y="0"/>
                    </a:lnTo>
                    <a:cubicBezTo>
                      <a:pt x="1073850" y="0"/>
                      <a:pt x="1099409" y="10587"/>
                      <a:pt x="1118254" y="29432"/>
                    </a:cubicBezTo>
                    <a:cubicBezTo>
                      <a:pt x="1137099" y="48276"/>
                      <a:pt x="1147686" y="73835"/>
                      <a:pt x="1147686" y="100486"/>
                    </a:cubicBezTo>
                    <a:lnTo>
                      <a:pt x="1147686" y="100486"/>
                    </a:lnTo>
                    <a:cubicBezTo>
                      <a:pt x="1147686" y="127136"/>
                      <a:pt x="1137099" y="152695"/>
                      <a:pt x="1118254" y="171540"/>
                    </a:cubicBezTo>
                    <a:cubicBezTo>
                      <a:pt x="1099409" y="190385"/>
                      <a:pt x="1073850" y="200972"/>
                      <a:pt x="1047200" y="200972"/>
                    </a:cubicBezTo>
                    <a:lnTo>
                      <a:pt x="100486" y="200972"/>
                    </a:lnTo>
                    <a:cubicBezTo>
                      <a:pt x="73835" y="200972"/>
                      <a:pt x="48276" y="190385"/>
                      <a:pt x="29432" y="171540"/>
                    </a:cubicBezTo>
                    <a:cubicBezTo>
                      <a:pt x="10587" y="152695"/>
                      <a:pt x="0" y="127136"/>
                      <a:pt x="0" y="100486"/>
                    </a:cubicBezTo>
                    <a:lnTo>
                      <a:pt x="0" y="100486"/>
                    </a:lnTo>
                    <a:cubicBezTo>
                      <a:pt x="0" y="73835"/>
                      <a:pt x="10587" y="48276"/>
                      <a:pt x="29432" y="29432"/>
                    </a:cubicBezTo>
                    <a:cubicBezTo>
                      <a:pt x="48276" y="10587"/>
                      <a:pt x="73835" y="0"/>
                      <a:pt x="100486" y="0"/>
                    </a:cubicBezTo>
                    <a:close/>
                  </a:path>
                </a:pathLst>
              </a:custGeom>
              <a:solidFill>
                <a:srgbClr val="002F58"/>
              </a:solidFill>
              <a:ln cap="rnd">
                <a:noFill/>
                <a:prstDash val="solid"/>
                <a:round/>
              </a:ln>
            </p:spPr>
          </p:sp>
          <p:sp>
            <p:nvSpPr>
              <p:cNvPr name="TextBox 11" id="11"/>
              <p:cNvSpPr txBox="true"/>
              <p:nvPr/>
            </p:nvSpPr>
            <p:spPr>
              <a:xfrm>
                <a:off x="0" y="-28575"/>
                <a:ext cx="1147686" cy="229547"/>
              </a:xfrm>
              <a:prstGeom prst="rect">
                <a:avLst/>
              </a:prstGeom>
            </p:spPr>
            <p:txBody>
              <a:bodyPr anchor="ctr" rtlCol="false" tIns="50800" lIns="50800" bIns="50800" rIns="50800"/>
              <a:lstStyle/>
              <a:p>
                <a:pPr algn="ctr">
                  <a:lnSpc>
                    <a:spcPts val="2100"/>
                  </a:lnSpc>
                </a:pPr>
              </a:p>
            </p:txBody>
          </p:sp>
        </p:grpSp>
        <p:sp>
          <p:nvSpPr>
            <p:cNvPr name="TextBox 12" id="12"/>
            <p:cNvSpPr txBox="true"/>
            <p:nvPr/>
          </p:nvSpPr>
          <p:spPr>
            <a:xfrm rot="0">
              <a:off x="846811" y="318855"/>
              <a:ext cx="5754790" cy="624869"/>
            </a:xfrm>
            <a:prstGeom prst="rect">
              <a:avLst/>
            </a:prstGeom>
          </p:spPr>
          <p:txBody>
            <a:bodyPr anchor="t" rtlCol="false" tIns="0" lIns="0" bIns="0" rIns="0">
              <a:spAutoFit/>
            </a:bodyPr>
            <a:lstStyle/>
            <a:p>
              <a:pPr algn="just">
                <a:lnSpc>
                  <a:spcPts val="3932"/>
                </a:lnSpc>
              </a:pPr>
              <a:r>
                <a:rPr lang="en-US" b="true" sz="2913" spc="-101">
                  <a:solidFill>
                    <a:srgbClr val="FFFFFF"/>
                  </a:solidFill>
                  <a:latin typeface="Open Sauce Bold"/>
                  <a:ea typeface="Open Sauce Bold"/>
                  <a:cs typeface="Open Sauce Bold"/>
                  <a:sym typeface="Open Sauce Bold"/>
                </a:rPr>
                <a:t>ShareWELLhealth.org</a:t>
              </a:r>
            </a:p>
          </p:txBody>
        </p:sp>
      </p:grpSp>
      <p:sp>
        <p:nvSpPr>
          <p:cNvPr name="Freeform 13" id="13"/>
          <p:cNvSpPr/>
          <p:nvPr/>
        </p:nvSpPr>
        <p:spPr>
          <a:xfrm flipH="false" flipV="false" rot="0">
            <a:off x="18288000" y="2103031"/>
            <a:ext cx="2305323" cy="1176892"/>
          </a:xfrm>
          <a:custGeom>
            <a:avLst/>
            <a:gdLst/>
            <a:ahLst/>
            <a:cxnLst/>
            <a:rect r="r" b="b" t="t" l="l"/>
            <a:pathLst>
              <a:path h="1176892" w="2305323">
                <a:moveTo>
                  <a:pt x="0" y="0"/>
                </a:moveTo>
                <a:lnTo>
                  <a:pt x="2305323" y="0"/>
                </a:lnTo>
                <a:lnTo>
                  <a:pt x="2305323" y="1176891"/>
                </a:lnTo>
                <a:lnTo>
                  <a:pt x="0" y="1176891"/>
                </a:lnTo>
                <a:lnTo>
                  <a:pt x="0" y="0"/>
                </a:lnTo>
                <a:close/>
              </a:path>
            </a:pathLst>
          </a:custGeom>
          <a:blipFill>
            <a:blip r:embed="rId8"/>
            <a:stretch>
              <a:fillRect l="0" t="0" r="0" b="0"/>
            </a:stretch>
          </a:blipFill>
        </p:spPr>
      </p:sp>
      <p:sp>
        <p:nvSpPr>
          <p:cNvPr name="Freeform 14" id="14"/>
          <p:cNvSpPr/>
          <p:nvPr/>
        </p:nvSpPr>
        <p:spPr>
          <a:xfrm flipH="false" flipV="false" rot="0">
            <a:off x="1952382" y="4792863"/>
            <a:ext cx="2098452" cy="2098452"/>
          </a:xfrm>
          <a:custGeom>
            <a:avLst/>
            <a:gdLst/>
            <a:ahLst/>
            <a:cxnLst/>
            <a:rect r="r" b="b" t="t" l="l"/>
            <a:pathLst>
              <a:path h="2098452" w="2098452">
                <a:moveTo>
                  <a:pt x="0" y="0"/>
                </a:moveTo>
                <a:lnTo>
                  <a:pt x="2098452" y="0"/>
                </a:lnTo>
                <a:lnTo>
                  <a:pt x="2098452" y="2098453"/>
                </a:lnTo>
                <a:lnTo>
                  <a:pt x="0" y="20984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752518" y="129035"/>
            <a:ext cx="6596633" cy="2260248"/>
          </a:xfrm>
          <a:custGeom>
            <a:avLst/>
            <a:gdLst/>
            <a:ahLst/>
            <a:cxnLst/>
            <a:rect r="r" b="b" t="t" l="l"/>
            <a:pathLst>
              <a:path h="2260248" w="6596633">
                <a:moveTo>
                  <a:pt x="0" y="0"/>
                </a:moveTo>
                <a:lnTo>
                  <a:pt x="6596633" y="0"/>
                </a:lnTo>
                <a:lnTo>
                  <a:pt x="6596633" y="2260248"/>
                </a:lnTo>
                <a:lnTo>
                  <a:pt x="0" y="2260248"/>
                </a:lnTo>
                <a:lnTo>
                  <a:pt x="0" y="0"/>
                </a:lnTo>
                <a:close/>
              </a:path>
            </a:pathLst>
          </a:custGeom>
          <a:blipFill>
            <a:blip r:embed="rId11"/>
            <a:stretch>
              <a:fillRect l="-16762" t="-150605" r="-19063" b="-145809"/>
            </a:stretch>
          </a:blipFill>
        </p:spPr>
      </p:sp>
      <p:sp>
        <p:nvSpPr>
          <p:cNvPr name="Freeform 16" id="16"/>
          <p:cNvSpPr/>
          <p:nvPr/>
        </p:nvSpPr>
        <p:spPr>
          <a:xfrm flipH="false" flipV="false" rot="0">
            <a:off x="1921357" y="3020367"/>
            <a:ext cx="4258954" cy="1098845"/>
          </a:xfrm>
          <a:custGeom>
            <a:avLst/>
            <a:gdLst/>
            <a:ahLst/>
            <a:cxnLst/>
            <a:rect r="r" b="b" t="t" l="l"/>
            <a:pathLst>
              <a:path h="1098845" w="4258954">
                <a:moveTo>
                  <a:pt x="0" y="0"/>
                </a:moveTo>
                <a:lnTo>
                  <a:pt x="4258954" y="0"/>
                </a:lnTo>
                <a:lnTo>
                  <a:pt x="4258954" y="1098845"/>
                </a:lnTo>
                <a:lnTo>
                  <a:pt x="0" y="1098845"/>
                </a:lnTo>
                <a:lnTo>
                  <a:pt x="0" y="0"/>
                </a:lnTo>
                <a:close/>
              </a:path>
            </a:pathLst>
          </a:custGeom>
          <a:blipFill>
            <a:blip r:embed="rId12"/>
            <a:stretch>
              <a:fillRect l="0" t="-547" r="0" b="-547"/>
            </a:stretch>
          </a:blipFill>
        </p:spPr>
      </p:sp>
      <p:sp>
        <p:nvSpPr>
          <p:cNvPr name="TextBox 17" id="17"/>
          <p:cNvSpPr txBox="true"/>
          <p:nvPr/>
        </p:nvSpPr>
        <p:spPr>
          <a:xfrm rot="0">
            <a:off x="4795522" y="4890553"/>
            <a:ext cx="10516148" cy="2000762"/>
          </a:xfrm>
          <a:prstGeom prst="rect">
            <a:avLst/>
          </a:prstGeom>
        </p:spPr>
        <p:txBody>
          <a:bodyPr anchor="t" rtlCol="false" tIns="0" lIns="0" bIns="0" rIns="0">
            <a:spAutoFit/>
          </a:bodyPr>
          <a:lstStyle/>
          <a:p>
            <a:pPr algn="l">
              <a:lnSpc>
                <a:spcPts val="15020"/>
              </a:lnSpc>
            </a:pPr>
            <a:r>
              <a:rPr lang="en-US" sz="15020" spc="-525">
                <a:solidFill>
                  <a:srgbClr val="FFFFFF"/>
                </a:solidFill>
                <a:latin typeface="Tex Gyre Bonum"/>
                <a:ea typeface="Tex Gyre Bonum"/>
                <a:cs typeface="Tex Gyre Bonum"/>
                <a:sym typeface="Tex Gyre Bonum"/>
              </a:rPr>
              <a:t>Learn</a:t>
            </a:r>
          </a:p>
        </p:txBody>
      </p:sp>
      <p:sp>
        <p:nvSpPr>
          <p:cNvPr name="TextBox 18" id="18"/>
          <p:cNvSpPr txBox="true"/>
          <p:nvPr/>
        </p:nvSpPr>
        <p:spPr>
          <a:xfrm rot="0">
            <a:off x="872131" y="2610738"/>
            <a:ext cx="4258954" cy="409629"/>
          </a:xfrm>
          <a:prstGeom prst="rect">
            <a:avLst/>
          </a:prstGeom>
        </p:spPr>
        <p:txBody>
          <a:bodyPr anchor="t" rtlCol="false" tIns="0" lIns="0" bIns="0" rIns="0">
            <a:spAutoFit/>
          </a:bodyPr>
          <a:lstStyle/>
          <a:p>
            <a:pPr algn="ctr">
              <a:lnSpc>
                <a:spcPts val="3374"/>
              </a:lnSpc>
              <a:spcBef>
                <a:spcPct val="0"/>
              </a:spcBef>
            </a:pPr>
            <a:r>
              <a:rPr lang="en-US" sz="2499" spc="-87">
                <a:solidFill>
                  <a:srgbClr val="FFFFFF"/>
                </a:solidFill>
                <a:latin typeface="Open Sauce"/>
                <a:ea typeface="Open Sauce"/>
                <a:cs typeface="Open Sauce"/>
                <a:sym typeface="Open Sauce"/>
              </a:rPr>
              <a:t>Adminstered by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2F58"/>
        </a:solidFill>
      </p:bgPr>
    </p:bg>
    <p:spTree>
      <p:nvGrpSpPr>
        <p:cNvPr id="1" name=""/>
        <p:cNvGrpSpPr/>
        <p:nvPr/>
      </p:nvGrpSpPr>
      <p:grpSpPr>
        <a:xfrm>
          <a:off x="0" y="0"/>
          <a:ext cx="0" cy="0"/>
          <a:chOff x="0" y="0"/>
          <a:chExt cx="0" cy="0"/>
        </a:xfrm>
      </p:grpSpPr>
      <p:grpSp>
        <p:nvGrpSpPr>
          <p:cNvPr name="Group 2" id="2"/>
          <p:cNvGrpSpPr/>
          <p:nvPr/>
        </p:nvGrpSpPr>
        <p:grpSpPr>
          <a:xfrm rot="0">
            <a:off x="1028700" y="5824200"/>
            <a:ext cx="3148213" cy="1088031"/>
            <a:chOff x="0" y="0"/>
            <a:chExt cx="829159" cy="286560"/>
          </a:xfrm>
        </p:grpSpPr>
        <p:sp>
          <p:nvSpPr>
            <p:cNvPr name="Freeform 3" id="3"/>
            <p:cNvSpPr/>
            <p:nvPr/>
          </p:nvSpPr>
          <p:spPr>
            <a:xfrm flipH="false" flipV="false" rot="0">
              <a:off x="0" y="0"/>
              <a:ext cx="829159" cy="286560"/>
            </a:xfrm>
            <a:custGeom>
              <a:avLst/>
              <a:gdLst/>
              <a:ahLst/>
              <a:cxnLst/>
              <a:rect r="r" b="b" t="t" l="l"/>
              <a:pathLst>
                <a:path h="286560" w="829159">
                  <a:moveTo>
                    <a:pt x="143280" y="0"/>
                  </a:moveTo>
                  <a:lnTo>
                    <a:pt x="685879" y="0"/>
                  </a:lnTo>
                  <a:cubicBezTo>
                    <a:pt x="723879" y="0"/>
                    <a:pt x="760323" y="15096"/>
                    <a:pt x="787193" y="41966"/>
                  </a:cubicBezTo>
                  <a:cubicBezTo>
                    <a:pt x="814063" y="68836"/>
                    <a:pt x="829159" y="105280"/>
                    <a:pt x="829159" y="143280"/>
                  </a:cubicBezTo>
                  <a:lnTo>
                    <a:pt x="829159" y="143280"/>
                  </a:lnTo>
                  <a:cubicBezTo>
                    <a:pt x="829159" y="222411"/>
                    <a:pt x="765010" y="286560"/>
                    <a:pt x="685879" y="286560"/>
                  </a:cubicBezTo>
                  <a:lnTo>
                    <a:pt x="143280" y="286560"/>
                  </a:lnTo>
                  <a:cubicBezTo>
                    <a:pt x="64149" y="286560"/>
                    <a:pt x="0" y="222411"/>
                    <a:pt x="0" y="143280"/>
                  </a:cubicBezTo>
                  <a:lnTo>
                    <a:pt x="0" y="143280"/>
                  </a:lnTo>
                  <a:cubicBezTo>
                    <a:pt x="0" y="64149"/>
                    <a:pt x="64149" y="0"/>
                    <a:pt x="143280" y="0"/>
                  </a:cubicBezTo>
                  <a:close/>
                </a:path>
              </a:pathLst>
            </a:custGeom>
            <a:solidFill>
              <a:srgbClr val="000000">
                <a:alpha val="0"/>
              </a:srgbClr>
            </a:solidFill>
            <a:ln w="19050" cap="rnd">
              <a:solidFill>
                <a:srgbClr val="010101"/>
              </a:solidFill>
              <a:prstDash val="solid"/>
              <a:round/>
            </a:ln>
          </p:spPr>
        </p:sp>
        <p:sp>
          <p:nvSpPr>
            <p:cNvPr name="TextBox 4" id="4"/>
            <p:cNvSpPr txBox="true"/>
            <p:nvPr/>
          </p:nvSpPr>
          <p:spPr>
            <a:xfrm>
              <a:off x="0" y="-38100"/>
              <a:ext cx="829159" cy="324660"/>
            </a:xfrm>
            <a:prstGeom prst="rect">
              <a:avLst/>
            </a:prstGeom>
          </p:spPr>
          <p:txBody>
            <a:bodyPr anchor="ctr" rtlCol="false" tIns="50800" lIns="50800" bIns="50800" rIns="50800"/>
            <a:lstStyle/>
            <a:p>
              <a:pPr algn="ctr">
                <a:lnSpc>
                  <a:spcPts val="3639"/>
                </a:lnSpc>
              </a:pPr>
              <a:r>
                <a:rPr lang="en-US" sz="2799" spc="-111">
                  <a:solidFill>
                    <a:srgbClr val="FFFFFF"/>
                  </a:solidFill>
                  <a:latin typeface="Open Sauce"/>
                  <a:ea typeface="Open Sauce"/>
                  <a:cs typeface="Open Sauce"/>
                  <a:sym typeface="Open Sauce"/>
                </a:rPr>
                <a:t>Simple Next Day Enrollment</a:t>
              </a:r>
            </a:p>
          </p:txBody>
        </p:sp>
      </p:grpSp>
      <p:grpSp>
        <p:nvGrpSpPr>
          <p:cNvPr name="Group 5" id="5"/>
          <p:cNvGrpSpPr/>
          <p:nvPr/>
        </p:nvGrpSpPr>
        <p:grpSpPr>
          <a:xfrm rot="0">
            <a:off x="9780123" y="5824200"/>
            <a:ext cx="3568553" cy="1060667"/>
            <a:chOff x="0" y="0"/>
            <a:chExt cx="939866" cy="279353"/>
          </a:xfrm>
        </p:grpSpPr>
        <p:sp>
          <p:nvSpPr>
            <p:cNvPr name="Freeform 6" id="6"/>
            <p:cNvSpPr/>
            <p:nvPr/>
          </p:nvSpPr>
          <p:spPr>
            <a:xfrm flipH="false" flipV="false" rot="0">
              <a:off x="0" y="0"/>
              <a:ext cx="939866" cy="279353"/>
            </a:xfrm>
            <a:custGeom>
              <a:avLst/>
              <a:gdLst/>
              <a:ahLst/>
              <a:cxnLst/>
              <a:rect r="r" b="b" t="t" l="l"/>
              <a:pathLst>
                <a:path h="279353" w="939866">
                  <a:moveTo>
                    <a:pt x="139676" y="0"/>
                  </a:moveTo>
                  <a:lnTo>
                    <a:pt x="800190" y="0"/>
                  </a:lnTo>
                  <a:cubicBezTo>
                    <a:pt x="837234" y="0"/>
                    <a:pt x="872761" y="14716"/>
                    <a:pt x="898956" y="40910"/>
                  </a:cubicBezTo>
                  <a:cubicBezTo>
                    <a:pt x="925150" y="67105"/>
                    <a:pt x="939866" y="102632"/>
                    <a:pt x="939866" y="139676"/>
                  </a:cubicBezTo>
                  <a:lnTo>
                    <a:pt x="939866" y="139676"/>
                  </a:lnTo>
                  <a:cubicBezTo>
                    <a:pt x="939866" y="176721"/>
                    <a:pt x="925150" y="212248"/>
                    <a:pt x="898956" y="238442"/>
                  </a:cubicBezTo>
                  <a:cubicBezTo>
                    <a:pt x="872761" y="264637"/>
                    <a:pt x="837234" y="279353"/>
                    <a:pt x="800190"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cap="rnd">
              <a:solidFill>
                <a:srgbClr val="010101"/>
              </a:solidFill>
              <a:prstDash val="solid"/>
              <a:round/>
            </a:ln>
          </p:spPr>
        </p:sp>
        <p:sp>
          <p:nvSpPr>
            <p:cNvPr name="TextBox 7" id="7"/>
            <p:cNvSpPr txBox="true"/>
            <p:nvPr/>
          </p:nvSpPr>
          <p:spPr>
            <a:xfrm>
              <a:off x="0" y="-38100"/>
              <a:ext cx="939866" cy="317453"/>
            </a:xfrm>
            <a:prstGeom prst="rect">
              <a:avLst/>
            </a:prstGeom>
          </p:spPr>
          <p:txBody>
            <a:bodyPr anchor="ctr" rtlCol="false" tIns="50800" lIns="50800" bIns="50800" rIns="50800"/>
            <a:lstStyle/>
            <a:p>
              <a:pPr algn="ctr">
                <a:lnSpc>
                  <a:spcPts val="3639"/>
                </a:lnSpc>
              </a:pPr>
              <a:r>
                <a:rPr lang="en-US" sz="2799" spc="-111">
                  <a:solidFill>
                    <a:srgbClr val="FFFFFF"/>
                  </a:solidFill>
                  <a:latin typeface="Open Sauce"/>
                  <a:ea typeface="Open Sauce"/>
                  <a:cs typeface="Open Sauce"/>
                  <a:sym typeface="Open Sauce"/>
                </a:rPr>
                <a:t>Weekly Training</a:t>
              </a:r>
            </a:p>
          </p:txBody>
        </p:sp>
      </p:grpSp>
      <p:grpSp>
        <p:nvGrpSpPr>
          <p:cNvPr name="Group 8" id="8"/>
          <p:cNvGrpSpPr/>
          <p:nvPr/>
        </p:nvGrpSpPr>
        <p:grpSpPr>
          <a:xfrm rot="0">
            <a:off x="4500763" y="5824200"/>
            <a:ext cx="4955511" cy="1060667"/>
            <a:chOff x="0" y="0"/>
            <a:chExt cx="1305155" cy="279353"/>
          </a:xfrm>
        </p:grpSpPr>
        <p:sp>
          <p:nvSpPr>
            <p:cNvPr name="Freeform 9" id="9"/>
            <p:cNvSpPr/>
            <p:nvPr/>
          </p:nvSpPr>
          <p:spPr>
            <a:xfrm flipH="false" flipV="false" rot="0">
              <a:off x="0" y="0"/>
              <a:ext cx="1305155" cy="279353"/>
            </a:xfrm>
            <a:custGeom>
              <a:avLst/>
              <a:gdLst/>
              <a:ahLst/>
              <a:cxnLst/>
              <a:rect r="r" b="b" t="t" l="l"/>
              <a:pathLst>
                <a:path h="279353" w="1305155">
                  <a:moveTo>
                    <a:pt x="139676" y="0"/>
                  </a:moveTo>
                  <a:lnTo>
                    <a:pt x="1165479" y="0"/>
                  </a:lnTo>
                  <a:cubicBezTo>
                    <a:pt x="1202523" y="0"/>
                    <a:pt x="1238050" y="14716"/>
                    <a:pt x="1264245" y="40910"/>
                  </a:cubicBezTo>
                  <a:cubicBezTo>
                    <a:pt x="1290439" y="67105"/>
                    <a:pt x="1305155" y="102632"/>
                    <a:pt x="1305155" y="139676"/>
                  </a:cubicBezTo>
                  <a:lnTo>
                    <a:pt x="1305155" y="139676"/>
                  </a:lnTo>
                  <a:cubicBezTo>
                    <a:pt x="1305155" y="176721"/>
                    <a:pt x="1290439" y="212248"/>
                    <a:pt x="1264245" y="238442"/>
                  </a:cubicBezTo>
                  <a:cubicBezTo>
                    <a:pt x="1238050" y="264637"/>
                    <a:pt x="1202523" y="279353"/>
                    <a:pt x="1165479"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cap="rnd">
              <a:solidFill>
                <a:srgbClr val="010101"/>
              </a:solidFill>
              <a:prstDash val="solid"/>
              <a:round/>
            </a:ln>
          </p:spPr>
        </p:sp>
        <p:sp>
          <p:nvSpPr>
            <p:cNvPr name="TextBox 10" id="10"/>
            <p:cNvSpPr txBox="true"/>
            <p:nvPr/>
          </p:nvSpPr>
          <p:spPr>
            <a:xfrm>
              <a:off x="0" y="-38100"/>
              <a:ext cx="1305155" cy="317453"/>
            </a:xfrm>
            <a:prstGeom prst="rect">
              <a:avLst/>
            </a:prstGeom>
          </p:spPr>
          <p:txBody>
            <a:bodyPr anchor="ctr" rtlCol="false" tIns="50800" lIns="50800" bIns="50800" rIns="50800"/>
            <a:lstStyle/>
            <a:p>
              <a:pPr algn="ctr">
                <a:lnSpc>
                  <a:spcPts val="3639"/>
                </a:lnSpc>
              </a:pPr>
              <a:r>
                <a:rPr lang="en-US" sz="2799" spc="-111">
                  <a:solidFill>
                    <a:srgbClr val="FFFFFF"/>
                  </a:solidFill>
                  <a:latin typeface="Open Sauce"/>
                  <a:ea typeface="Open Sauce"/>
                  <a:cs typeface="Open Sauce"/>
                  <a:sym typeface="Open Sauce"/>
                </a:rPr>
                <a:t>Affiliate Tracking Link</a:t>
              </a:r>
            </a:p>
          </p:txBody>
        </p:sp>
      </p:grpSp>
      <p:grpSp>
        <p:nvGrpSpPr>
          <p:cNvPr name="Group 11" id="11"/>
          <p:cNvGrpSpPr/>
          <p:nvPr/>
        </p:nvGrpSpPr>
        <p:grpSpPr>
          <a:xfrm rot="0">
            <a:off x="13676171" y="5824200"/>
            <a:ext cx="3583129" cy="1088031"/>
            <a:chOff x="0" y="0"/>
            <a:chExt cx="943705" cy="286560"/>
          </a:xfrm>
        </p:grpSpPr>
        <p:sp>
          <p:nvSpPr>
            <p:cNvPr name="Freeform 12" id="12"/>
            <p:cNvSpPr/>
            <p:nvPr/>
          </p:nvSpPr>
          <p:spPr>
            <a:xfrm flipH="false" flipV="false" rot="0">
              <a:off x="0" y="0"/>
              <a:ext cx="943705" cy="286560"/>
            </a:xfrm>
            <a:custGeom>
              <a:avLst/>
              <a:gdLst/>
              <a:ahLst/>
              <a:cxnLst/>
              <a:rect r="r" b="b" t="t" l="l"/>
              <a:pathLst>
                <a:path h="286560" w="943705">
                  <a:moveTo>
                    <a:pt x="143280" y="0"/>
                  </a:moveTo>
                  <a:lnTo>
                    <a:pt x="800425" y="0"/>
                  </a:lnTo>
                  <a:cubicBezTo>
                    <a:pt x="879556" y="0"/>
                    <a:pt x="943705" y="64149"/>
                    <a:pt x="943705" y="143280"/>
                  </a:cubicBezTo>
                  <a:lnTo>
                    <a:pt x="943705" y="143280"/>
                  </a:lnTo>
                  <a:cubicBezTo>
                    <a:pt x="943705" y="222411"/>
                    <a:pt x="879556" y="286560"/>
                    <a:pt x="800425" y="286560"/>
                  </a:cubicBezTo>
                  <a:lnTo>
                    <a:pt x="143280" y="286560"/>
                  </a:lnTo>
                  <a:cubicBezTo>
                    <a:pt x="64149" y="286560"/>
                    <a:pt x="0" y="222411"/>
                    <a:pt x="0" y="143280"/>
                  </a:cubicBezTo>
                  <a:lnTo>
                    <a:pt x="0" y="143280"/>
                  </a:lnTo>
                  <a:cubicBezTo>
                    <a:pt x="0" y="64149"/>
                    <a:pt x="64149" y="0"/>
                    <a:pt x="143280" y="0"/>
                  </a:cubicBezTo>
                  <a:close/>
                </a:path>
              </a:pathLst>
            </a:custGeom>
            <a:solidFill>
              <a:srgbClr val="000000">
                <a:alpha val="0"/>
              </a:srgbClr>
            </a:solidFill>
            <a:ln w="19050" cap="rnd">
              <a:solidFill>
                <a:srgbClr val="010101"/>
              </a:solidFill>
              <a:prstDash val="solid"/>
              <a:round/>
            </a:ln>
          </p:spPr>
        </p:sp>
        <p:sp>
          <p:nvSpPr>
            <p:cNvPr name="TextBox 13" id="13"/>
            <p:cNvSpPr txBox="true"/>
            <p:nvPr/>
          </p:nvSpPr>
          <p:spPr>
            <a:xfrm>
              <a:off x="0" y="-38100"/>
              <a:ext cx="943705" cy="324660"/>
            </a:xfrm>
            <a:prstGeom prst="rect">
              <a:avLst/>
            </a:prstGeom>
          </p:spPr>
          <p:txBody>
            <a:bodyPr anchor="ctr" rtlCol="false" tIns="50800" lIns="50800" bIns="50800" rIns="50800"/>
            <a:lstStyle/>
            <a:p>
              <a:pPr algn="ctr">
                <a:lnSpc>
                  <a:spcPts val="3639"/>
                </a:lnSpc>
              </a:pPr>
              <a:r>
                <a:rPr lang="en-US" sz="2799" spc="-111">
                  <a:solidFill>
                    <a:srgbClr val="FFFFFF"/>
                  </a:solidFill>
                  <a:latin typeface="Open Sauce"/>
                  <a:ea typeface="Open Sauce"/>
                  <a:cs typeface="Open Sauce"/>
                  <a:sym typeface="Open Sauce"/>
                </a:rPr>
                <a:t>Affiliate  Resources Page</a:t>
              </a:r>
            </a:p>
          </p:txBody>
        </p:sp>
      </p:grpSp>
      <p:grpSp>
        <p:nvGrpSpPr>
          <p:cNvPr name="Group 14" id="14"/>
          <p:cNvGrpSpPr/>
          <p:nvPr/>
        </p:nvGrpSpPr>
        <p:grpSpPr>
          <a:xfrm rot="0">
            <a:off x="0" y="-119427"/>
            <a:ext cx="18288000" cy="4366871"/>
            <a:chOff x="0" y="0"/>
            <a:chExt cx="4816593" cy="1150122"/>
          </a:xfrm>
        </p:grpSpPr>
        <p:sp>
          <p:nvSpPr>
            <p:cNvPr name="Freeform 15" id="15"/>
            <p:cNvSpPr/>
            <p:nvPr/>
          </p:nvSpPr>
          <p:spPr>
            <a:xfrm flipH="false" flipV="false" rot="0">
              <a:off x="0" y="0"/>
              <a:ext cx="4816592" cy="1150123"/>
            </a:xfrm>
            <a:custGeom>
              <a:avLst/>
              <a:gdLst/>
              <a:ahLst/>
              <a:cxnLst/>
              <a:rect r="r" b="b" t="t" l="l"/>
              <a:pathLst>
                <a:path h="1150123" w="4816592">
                  <a:moveTo>
                    <a:pt x="0" y="0"/>
                  </a:moveTo>
                  <a:lnTo>
                    <a:pt x="4816592" y="0"/>
                  </a:lnTo>
                  <a:lnTo>
                    <a:pt x="4816592" y="1150123"/>
                  </a:lnTo>
                  <a:lnTo>
                    <a:pt x="0" y="1150123"/>
                  </a:lnTo>
                  <a:close/>
                </a:path>
              </a:pathLst>
            </a:custGeom>
            <a:solidFill>
              <a:srgbClr val="FFFFFF"/>
            </a:solidFill>
          </p:spPr>
        </p:sp>
        <p:sp>
          <p:nvSpPr>
            <p:cNvPr name="TextBox 16" id="16"/>
            <p:cNvSpPr txBox="true"/>
            <p:nvPr/>
          </p:nvSpPr>
          <p:spPr>
            <a:xfrm>
              <a:off x="0" y="-38100"/>
              <a:ext cx="4816593" cy="1188222"/>
            </a:xfrm>
            <a:prstGeom prst="rect">
              <a:avLst/>
            </a:prstGeom>
          </p:spPr>
          <p:txBody>
            <a:bodyPr anchor="ctr" rtlCol="false" tIns="50800" lIns="50800" bIns="50800" rIns="50800"/>
            <a:lstStyle/>
            <a:p>
              <a:pPr algn="ctr">
                <a:lnSpc>
                  <a:spcPts val="3374"/>
                </a:lnSpc>
              </a:pPr>
            </a:p>
          </p:txBody>
        </p:sp>
      </p:grpSp>
      <p:sp>
        <p:nvSpPr>
          <p:cNvPr name="TextBox 17" id="17"/>
          <p:cNvSpPr txBox="true"/>
          <p:nvPr/>
        </p:nvSpPr>
        <p:spPr>
          <a:xfrm rot="0">
            <a:off x="710595" y="1544046"/>
            <a:ext cx="5842583" cy="1320772"/>
          </a:xfrm>
          <a:prstGeom prst="rect">
            <a:avLst/>
          </a:prstGeom>
        </p:spPr>
        <p:txBody>
          <a:bodyPr anchor="t" rtlCol="false" tIns="0" lIns="0" bIns="0" rIns="0">
            <a:spAutoFit/>
          </a:bodyPr>
          <a:lstStyle/>
          <a:p>
            <a:pPr algn="l">
              <a:lnSpc>
                <a:spcPts val="9999"/>
              </a:lnSpc>
            </a:pPr>
            <a:r>
              <a:rPr lang="en-US" sz="9999" spc="-299">
                <a:solidFill>
                  <a:srgbClr val="0C6835"/>
                </a:solidFill>
                <a:latin typeface="Tex Gyre Bonum"/>
                <a:ea typeface="Tex Gyre Bonum"/>
                <a:cs typeface="Tex Gyre Bonum"/>
                <a:sym typeface="Tex Gyre Bonum"/>
              </a:rPr>
              <a:t>Resource </a:t>
            </a:r>
          </a:p>
        </p:txBody>
      </p:sp>
      <p:sp>
        <p:nvSpPr>
          <p:cNvPr name="TextBox 18" id="18"/>
          <p:cNvSpPr txBox="true"/>
          <p:nvPr/>
        </p:nvSpPr>
        <p:spPr>
          <a:xfrm rot="0">
            <a:off x="11396155" y="1556455"/>
            <a:ext cx="6181250" cy="1076879"/>
          </a:xfrm>
          <a:prstGeom prst="rect">
            <a:avLst/>
          </a:prstGeom>
        </p:spPr>
        <p:txBody>
          <a:bodyPr anchor="t" rtlCol="false" tIns="0" lIns="0" bIns="0" rIns="0">
            <a:spAutoFit/>
          </a:bodyPr>
          <a:lstStyle/>
          <a:p>
            <a:pPr algn="l" marL="0" indent="0" lvl="0">
              <a:lnSpc>
                <a:spcPts val="2859"/>
              </a:lnSpc>
            </a:pPr>
            <a:r>
              <a:rPr lang="en-US" sz="2199" spc="-87">
                <a:solidFill>
                  <a:srgbClr val="0C6835"/>
                </a:solidFill>
                <a:latin typeface="Open Sauce"/>
                <a:ea typeface="Open Sauce"/>
                <a:cs typeface="Open Sauce"/>
                <a:sym typeface="Open Sauce"/>
              </a:rPr>
              <a:t>As an affiliate you will be provided with resources and support to help you positively impact your community.</a:t>
            </a:r>
          </a:p>
        </p:txBody>
      </p:sp>
      <p:sp>
        <p:nvSpPr>
          <p:cNvPr name="Freeform 19" id="19"/>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2"/>
            <a:stretch>
              <a:fillRect l="0" t="-50813"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2F58"/>
        </a:solidFill>
      </p:bgPr>
    </p:bg>
    <p:spTree>
      <p:nvGrpSpPr>
        <p:cNvPr id="1" name=""/>
        <p:cNvGrpSpPr/>
        <p:nvPr/>
      </p:nvGrpSpPr>
      <p:grpSpPr>
        <a:xfrm>
          <a:off x="0" y="0"/>
          <a:ext cx="0" cy="0"/>
          <a:chOff x="0" y="0"/>
          <a:chExt cx="0" cy="0"/>
        </a:xfrm>
      </p:grpSpPr>
      <p:grpSp>
        <p:nvGrpSpPr>
          <p:cNvPr name="Group 2" id="2"/>
          <p:cNvGrpSpPr/>
          <p:nvPr/>
        </p:nvGrpSpPr>
        <p:grpSpPr>
          <a:xfrm rot="0">
            <a:off x="-2153424" y="508837"/>
            <a:ext cx="9944468" cy="9258300"/>
            <a:chOff x="0" y="0"/>
            <a:chExt cx="6350000" cy="5911850"/>
          </a:xfrm>
        </p:grpSpPr>
        <p:sp>
          <p:nvSpPr>
            <p:cNvPr name="Freeform 3" id="3"/>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l="-25709" t="0" r="-25709" b="0"/>
              </a:stretch>
            </a:blipFill>
          </p:spPr>
        </p:sp>
      </p:grpSp>
      <p:grpSp>
        <p:nvGrpSpPr>
          <p:cNvPr name="Group 4" id="4"/>
          <p:cNvGrpSpPr/>
          <p:nvPr/>
        </p:nvGrpSpPr>
        <p:grpSpPr>
          <a:xfrm rot="0">
            <a:off x="6080606" y="1356874"/>
            <a:ext cx="3194084" cy="3364063"/>
            <a:chOff x="0" y="0"/>
            <a:chExt cx="841240" cy="886008"/>
          </a:xfrm>
        </p:grpSpPr>
        <p:sp>
          <p:nvSpPr>
            <p:cNvPr name="Freeform 5" id="5"/>
            <p:cNvSpPr/>
            <p:nvPr/>
          </p:nvSpPr>
          <p:spPr>
            <a:xfrm flipH="false" flipV="false" rot="0">
              <a:off x="0" y="0"/>
              <a:ext cx="841240" cy="886008"/>
            </a:xfrm>
            <a:custGeom>
              <a:avLst/>
              <a:gdLst/>
              <a:ahLst/>
              <a:cxnLst/>
              <a:rect r="r" b="b" t="t" l="l"/>
              <a:pathLst>
                <a:path h="886008" w="841240">
                  <a:moveTo>
                    <a:pt x="48477" y="0"/>
                  </a:moveTo>
                  <a:lnTo>
                    <a:pt x="792763" y="0"/>
                  </a:lnTo>
                  <a:cubicBezTo>
                    <a:pt x="819536" y="0"/>
                    <a:pt x="841240" y="21704"/>
                    <a:pt x="841240" y="48477"/>
                  </a:cubicBezTo>
                  <a:lnTo>
                    <a:pt x="841240" y="837532"/>
                  </a:lnTo>
                  <a:cubicBezTo>
                    <a:pt x="841240" y="850389"/>
                    <a:pt x="836133" y="862719"/>
                    <a:pt x="827042" y="871810"/>
                  </a:cubicBezTo>
                  <a:cubicBezTo>
                    <a:pt x="817951" y="880901"/>
                    <a:pt x="805620" y="886008"/>
                    <a:pt x="792763" y="886008"/>
                  </a:cubicBezTo>
                  <a:lnTo>
                    <a:pt x="48477" y="886008"/>
                  </a:lnTo>
                  <a:cubicBezTo>
                    <a:pt x="35620" y="886008"/>
                    <a:pt x="23290" y="880901"/>
                    <a:pt x="14198" y="871810"/>
                  </a:cubicBezTo>
                  <a:cubicBezTo>
                    <a:pt x="5107" y="862719"/>
                    <a:pt x="0" y="850389"/>
                    <a:pt x="0" y="837532"/>
                  </a:cubicBezTo>
                  <a:lnTo>
                    <a:pt x="0" y="48477"/>
                  </a:lnTo>
                  <a:cubicBezTo>
                    <a:pt x="0" y="35620"/>
                    <a:pt x="5107" y="23290"/>
                    <a:pt x="14198" y="14198"/>
                  </a:cubicBezTo>
                  <a:cubicBezTo>
                    <a:pt x="23290" y="5107"/>
                    <a:pt x="35620" y="0"/>
                    <a:pt x="48477" y="0"/>
                  </a:cubicBezTo>
                  <a:close/>
                </a:path>
              </a:pathLst>
            </a:custGeom>
            <a:solidFill>
              <a:srgbClr val="0C6835"/>
            </a:solidFill>
          </p:spPr>
        </p:sp>
        <p:sp>
          <p:nvSpPr>
            <p:cNvPr name="TextBox 6" id="6"/>
            <p:cNvSpPr txBox="true"/>
            <p:nvPr/>
          </p:nvSpPr>
          <p:spPr>
            <a:xfrm>
              <a:off x="0" y="-28575"/>
              <a:ext cx="841240" cy="914583"/>
            </a:xfrm>
            <a:prstGeom prst="rect">
              <a:avLst/>
            </a:prstGeom>
          </p:spPr>
          <p:txBody>
            <a:bodyPr anchor="ctr" rtlCol="false" tIns="254000" lIns="254000" bIns="254000" rIns="254000"/>
            <a:lstStyle/>
            <a:p>
              <a:pPr algn="l">
                <a:lnSpc>
                  <a:spcPts val="1960"/>
                </a:lnSpc>
              </a:pPr>
              <a:r>
                <a:rPr lang="en-US" sz="1400">
                  <a:solidFill>
                    <a:srgbClr val="FFFFFF"/>
                  </a:solidFill>
                  <a:latin typeface="Open Sauce"/>
                  <a:ea typeface="Open Sauce"/>
                  <a:cs typeface="Open Sauce"/>
                  <a:sym typeface="Open Sauce"/>
                </a:rPr>
                <a:t>What is healthcare freedom?</a:t>
              </a:r>
            </a:p>
            <a:p>
              <a:pPr algn="l">
                <a:lnSpc>
                  <a:spcPts val="1960"/>
                </a:lnSpc>
              </a:pPr>
            </a:p>
            <a:p>
              <a:pPr algn="l">
                <a:lnSpc>
                  <a:spcPts val="1960"/>
                </a:lnSpc>
              </a:pPr>
              <a:r>
                <a:rPr lang="en-US" sz="1400">
                  <a:solidFill>
                    <a:srgbClr val="FFFFFF"/>
                  </a:solidFill>
                  <a:latin typeface="Open Sauce"/>
                  <a:ea typeface="Open Sauce"/>
                  <a:cs typeface="Open Sauce"/>
                  <a:sym typeface="Open Sauce"/>
                </a:rPr>
                <a:t>It means being able to make your own healthcare choices without them being dictated by a network or other restrictions. The traditional system is not designed to allow for choice, and ShareWELL allows members to seek care on their terms from their choice of clinician. </a:t>
              </a:r>
            </a:p>
          </p:txBody>
        </p:sp>
      </p:grpSp>
      <p:grpSp>
        <p:nvGrpSpPr>
          <p:cNvPr name="Group 7" id="7"/>
          <p:cNvGrpSpPr/>
          <p:nvPr/>
        </p:nvGrpSpPr>
        <p:grpSpPr>
          <a:xfrm rot="0">
            <a:off x="9901810" y="3011774"/>
            <a:ext cx="839285" cy="839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2CD97"/>
              </a:solidFill>
              <a:prstDash val="solid"/>
              <a:miter/>
            </a:ln>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3500"/>
                </a:lnSpc>
              </a:pPr>
              <a:r>
                <a:rPr lang="en-US" b="true" sz="2500">
                  <a:solidFill>
                    <a:srgbClr val="FFFFFF"/>
                  </a:solidFill>
                  <a:latin typeface="Open Sauce Bold"/>
                  <a:ea typeface="Open Sauce Bold"/>
                  <a:cs typeface="Open Sauce Bold"/>
                  <a:sym typeface="Open Sauce Bold"/>
                </a:rPr>
                <a:t>?</a:t>
              </a:r>
            </a:p>
          </p:txBody>
        </p:sp>
      </p:grpSp>
      <p:grpSp>
        <p:nvGrpSpPr>
          <p:cNvPr name="Group 10" id="10"/>
          <p:cNvGrpSpPr/>
          <p:nvPr/>
        </p:nvGrpSpPr>
        <p:grpSpPr>
          <a:xfrm rot="0">
            <a:off x="9901810" y="4293190"/>
            <a:ext cx="839285" cy="83928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2CD97"/>
              </a:solidFill>
              <a:prstDash val="solid"/>
              <a:miter/>
            </a:ln>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3500"/>
                </a:lnSpc>
              </a:pPr>
              <a:r>
                <a:rPr lang="en-US" b="true" sz="2500">
                  <a:solidFill>
                    <a:srgbClr val="FFFFFF"/>
                  </a:solidFill>
                  <a:latin typeface="Open Sauce Bold"/>
                  <a:ea typeface="Open Sauce Bold"/>
                  <a:cs typeface="Open Sauce Bold"/>
                  <a:sym typeface="Open Sauce Bold"/>
                </a:rPr>
                <a:t>?</a:t>
              </a:r>
            </a:p>
          </p:txBody>
        </p:sp>
      </p:grpSp>
      <p:grpSp>
        <p:nvGrpSpPr>
          <p:cNvPr name="Group 13" id="13"/>
          <p:cNvGrpSpPr/>
          <p:nvPr/>
        </p:nvGrpSpPr>
        <p:grpSpPr>
          <a:xfrm rot="0">
            <a:off x="9901810" y="5574605"/>
            <a:ext cx="839285" cy="839285"/>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2CD97"/>
              </a:solidFill>
              <a:prstDash val="solid"/>
              <a:miter/>
            </a:ln>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3500"/>
                </a:lnSpc>
              </a:pPr>
              <a:r>
                <a:rPr lang="en-US" b="true" sz="2500">
                  <a:solidFill>
                    <a:srgbClr val="FFFFFF"/>
                  </a:solidFill>
                  <a:latin typeface="Open Sauce Bold"/>
                  <a:ea typeface="Open Sauce Bold"/>
                  <a:cs typeface="Open Sauce Bold"/>
                  <a:sym typeface="Open Sauce Bold"/>
                </a:rPr>
                <a:t>?</a:t>
              </a:r>
            </a:p>
          </p:txBody>
        </p:sp>
      </p:grpSp>
      <p:grpSp>
        <p:nvGrpSpPr>
          <p:cNvPr name="Group 16" id="16"/>
          <p:cNvGrpSpPr/>
          <p:nvPr/>
        </p:nvGrpSpPr>
        <p:grpSpPr>
          <a:xfrm rot="0">
            <a:off x="9901810" y="6856020"/>
            <a:ext cx="839285" cy="839285"/>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2CD97"/>
              </a:solidFill>
              <a:prstDash val="solid"/>
              <a:miter/>
            </a:ln>
          </p:spPr>
        </p:sp>
        <p:sp>
          <p:nvSpPr>
            <p:cNvPr name="TextBox 18" id="18"/>
            <p:cNvSpPr txBox="true"/>
            <p:nvPr/>
          </p:nvSpPr>
          <p:spPr>
            <a:xfrm>
              <a:off x="76200" y="28575"/>
              <a:ext cx="660400" cy="708025"/>
            </a:xfrm>
            <a:prstGeom prst="rect">
              <a:avLst/>
            </a:prstGeom>
          </p:spPr>
          <p:txBody>
            <a:bodyPr anchor="ctr" rtlCol="false" tIns="50800" lIns="50800" bIns="50800" rIns="50800"/>
            <a:lstStyle/>
            <a:p>
              <a:pPr algn="ctr">
                <a:lnSpc>
                  <a:spcPts val="3500"/>
                </a:lnSpc>
              </a:pPr>
              <a:r>
                <a:rPr lang="en-US" b="true" sz="2500">
                  <a:solidFill>
                    <a:srgbClr val="FFFFFF"/>
                  </a:solidFill>
                  <a:latin typeface="Open Sauce Bold"/>
                  <a:ea typeface="Open Sauce Bold"/>
                  <a:cs typeface="Open Sauce Bold"/>
                  <a:sym typeface="Open Sauce Bold"/>
                </a:rPr>
                <a:t>?</a:t>
              </a:r>
            </a:p>
          </p:txBody>
        </p:sp>
      </p:grpSp>
      <p:grpSp>
        <p:nvGrpSpPr>
          <p:cNvPr name="Group 19" id="19"/>
          <p:cNvGrpSpPr/>
          <p:nvPr/>
        </p:nvGrpSpPr>
        <p:grpSpPr>
          <a:xfrm rot="0">
            <a:off x="9901810" y="8137435"/>
            <a:ext cx="839285" cy="839285"/>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2CD97"/>
              </a:solidFill>
              <a:prstDash val="solid"/>
              <a:miter/>
            </a:ln>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3500"/>
                </a:lnSpc>
              </a:pPr>
              <a:r>
                <a:rPr lang="en-US" b="true" sz="2500">
                  <a:solidFill>
                    <a:srgbClr val="FFFFFF"/>
                  </a:solidFill>
                  <a:latin typeface="Open Sauce Bold"/>
                  <a:ea typeface="Open Sauce Bold"/>
                  <a:cs typeface="Open Sauce Bold"/>
                  <a:sym typeface="Open Sauce Bold"/>
                </a:rPr>
                <a:t>?</a:t>
              </a:r>
            </a:p>
          </p:txBody>
        </p:sp>
      </p:grpSp>
      <p:graphicFrame>
        <p:nvGraphicFramePr>
          <p:cNvPr name="Table 22" id="22"/>
          <p:cNvGraphicFramePr>
            <a:graphicFrameLocks noGrp="true"/>
          </p:cNvGraphicFramePr>
          <p:nvPr/>
        </p:nvGraphicFramePr>
        <p:xfrm>
          <a:off x="11122474" y="2839378"/>
          <a:ext cx="7165526" cy="6413409"/>
        </p:xfrm>
        <a:graphic>
          <a:graphicData uri="http://schemas.openxmlformats.org/drawingml/2006/table">
            <a:tbl>
              <a:tblPr/>
              <a:tblGrid>
                <a:gridCol w="7055663"/>
              </a:tblGrid>
              <a:tr h="1282682">
                <a:tc>
                  <a:txBody>
                    <a:bodyPr anchor="t" rtlCol="false"/>
                    <a:lstStyle/>
                    <a:p>
                      <a:pPr algn="l">
                        <a:lnSpc>
                          <a:spcPts val="3499"/>
                        </a:lnSpc>
                        <a:defRPr/>
                      </a:pPr>
                      <a:r>
                        <a:rPr lang="en-US" sz="2499" spc="-87" u="sng">
                          <a:solidFill>
                            <a:srgbClr val="FFFFFF"/>
                          </a:solidFill>
                          <a:latin typeface="Open Sauce"/>
                          <a:ea typeface="Open Sauce"/>
                          <a:cs typeface="Open Sauce"/>
                          <a:sym typeface="Open Sauce"/>
                        </a:rPr>
                        <a:t>What is ShareWELL</a:t>
                      </a:r>
                      <a:endParaRPr lang="en-US" sz="1100"/>
                    </a:p>
                  </a:txBody>
                  <a:tcPr marL="190500" marR="190500" marT="190500" marB="190500" anchor="ctr">
                    <a:lnL cmpd="sng" algn="ctr" cap="flat" w="0">
                      <a:solidFill>
                        <a:srgbClr val="012B1B"/>
                      </a:solidFill>
                      <a:prstDash val="solid"/>
                      <a:round/>
                      <a:headEnd type="none" w="med" len="med"/>
                      <a:tailEnd type="none" w="med" len="med"/>
                    </a:lnL>
                    <a:lnR cmpd="sng" algn="ctr" cap="flat" w="0">
                      <a:solidFill>
                        <a:srgbClr val="012B1B"/>
                      </a:solidFill>
                      <a:prstDash val="solid"/>
                      <a:round/>
                      <a:headEnd type="none" w="med" len="med"/>
                      <a:tailEnd type="none" w="med" len="med"/>
                    </a:lnR>
                    <a:lnT cmpd="sng" algn="ctr" cap="flat" w="0">
                      <a:solidFill>
                        <a:srgbClr val="012B1B"/>
                      </a:solidFill>
                      <a:prstDash val="solid"/>
                      <a:round/>
                      <a:headEnd type="none" w="med" len="med"/>
                      <a:tailEnd type="none" w="med" len="med"/>
                    </a:lnT>
                    <a:lnB cmpd="sng" algn="ctr" cap="flat" w="0">
                      <a:solidFill>
                        <a:srgbClr val="012B1B"/>
                      </a:solidFill>
                      <a:prstDash val="solid"/>
                      <a:round/>
                      <a:headEnd type="none" w="med" len="med"/>
                      <a:tailEnd type="none" w="med" len="med"/>
                    </a:lnB>
                  </a:tcPr>
                </a:tc>
              </a:tr>
              <a:tr h="1282682">
                <a:tc>
                  <a:txBody>
                    <a:bodyPr anchor="t" rtlCol="false"/>
                    <a:lstStyle/>
                    <a:p>
                      <a:pPr algn="l">
                        <a:lnSpc>
                          <a:spcPts val="3499"/>
                        </a:lnSpc>
                        <a:defRPr/>
                      </a:pPr>
                      <a:r>
                        <a:rPr lang="en-US" sz="2499" spc="-87" u="sng">
                          <a:solidFill>
                            <a:srgbClr val="FFFFFF"/>
                          </a:solidFill>
                          <a:latin typeface="Open Sauce"/>
                          <a:ea typeface="Open Sauce"/>
                          <a:cs typeface="Open Sauce"/>
                          <a:sym typeface="Open Sauce"/>
                        </a:rPr>
                        <a:t>Is ShareWELL the right fit</a:t>
                      </a:r>
                      <a:endParaRPr lang="en-US" sz="1100"/>
                    </a:p>
                  </a:txBody>
                  <a:tcPr marL="190500" marR="190500" marT="190500" marB="190500" anchor="ctr">
                    <a:lnL cmpd="sng" algn="ctr" cap="flat" w="0">
                      <a:solidFill>
                        <a:srgbClr val="012B1B"/>
                      </a:solidFill>
                      <a:prstDash val="solid"/>
                      <a:round/>
                      <a:headEnd type="none" w="med" len="med"/>
                      <a:tailEnd type="none" w="med" len="med"/>
                    </a:lnL>
                    <a:lnR cmpd="sng" algn="ctr" cap="flat" w="0">
                      <a:solidFill>
                        <a:srgbClr val="012B1B"/>
                      </a:solidFill>
                      <a:prstDash val="solid"/>
                      <a:round/>
                      <a:headEnd type="none" w="med" len="med"/>
                      <a:tailEnd type="none" w="med" len="med"/>
                    </a:lnR>
                    <a:lnT cmpd="sng" algn="ctr" cap="flat" w="0">
                      <a:solidFill>
                        <a:srgbClr val="012B1B"/>
                      </a:solidFill>
                      <a:prstDash val="solid"/>
                      <a:round/>
                      <a:headEnd type="none" w="med" len="med"/>
                      <a:tailEnd type="none" w="med" len="med"/>
                    </a:lnT>
                    <a:lnB cmpd="sng" algn="ctr" cap="flat" w="0">
                      <a:solidFill>
                        <a:srgbClr val="012B1B"/>
                      </a:solidFill>
                      <a:prstDash val="solid"/>
                      <a:round/>
                      <a:headEnd type="none" w="med" len="med"/>
                      <a:tailEnd type="none" w="med" len="med"/>
                    </a:lnB>
                  </a:tcPr>
                </a:tc>
              </a:tr>
              <a:tr h="1282682">
                <a:tc>
                  <a:txBody>
                    <a:bodyPr anchor="t" rtlCol="false"/>
                    <a:lstStyle/>
                    <a:p>
                      <a:pPr algn="l">
                        <a:lnSpc>
                          <a:spcPts val="3499"/>
                        </a:lnSpc>
                        <a:defRPr/>
                      </a:pPr>
                      <a:r>
                        <a:rPr lang="en-US" sz="2499" spc="-87" u="sng">
                          <a:solidFill>
                            <a:srgbClr val="FFFFFF"/>
                          </a:solidFill>
                          <a:latin typeface="Open Sauce"/>
                          <a:ea typeface="Open Sauce"/>
                          <a:cs typeface="Open Sauce"/>
                          <a:sym typeface="Open Sauce"/>
                        </a:rPr>
                        <a:t>Savings</a:t>
                      </a:r>
                      <a:endParaRPr lang="en-US" sz="1100"/>
                    </a:p>
                  </a:txBody>
                  <a:tcPr marL="190500" marR="190500" marT="190500" marB="190500" anchor="ctr">
                    <a:lnL cmpd="sng" algn="ctr" cap="flat" w="0">
                      <a:solidFill>
                        <a:srgbClr val="012B1B"/>
                      </a:solidFill>
                      <a:prstDash val="solid"/>
                      <a:round/>
                      <a:headEnd type="none" w="med" len="med"/>
                      <a:tailEnd type="none" w="med" len="med"/>
                    </a:lnL>
                    <a:lnR cmpd="sng" algn="ctr" cap="flat" w="0">
                      <a:solidFill>
                        <a:srgbClr val="012B1B"/>
                      </a:solidFill>
                      <a:prstDash val="solid"/>
                      <a:round/>
                      <a:headEnd type="none" w="med" len="med"/>
                      <a:tailEnd type="none" w="med" len="med"/>
                    </a:lnR>
                    <a:lnT cmpd="sng" algn="ctr" cap="flat" w="0">
                      <a:solidFill>
                        <a:srgbClr val="012B1B"/>
                      </a:solidFill>
                      <a:prstDash val="solid"/>
                      <a:round/>
                      <a:headEnd type="none" w="med" len="med"/>
                      <a:tailEnd type="none" w="med" len="med"/>
                    </a:lnT>
                    <a:lnB cmpd="sng" algn="ctr" cap="flat" w="0">
                      <a:solidFill>
                        <a:srgbClr val="012B1B"/>
                      </a:solidFill>
                      <a:prstDash val="solid"/>
                      <a:round/>
                      <a:headEnd type="none" w="med" len="med"/>
                      <a:tailEnd type="none" w="med" len="med"/>
                    </a:lnB>
                  </a:tcPr>
                </a:tc>
              </a:tr>
              <a:tr h="1282682">
                <a:tc>
                  <a:txBody>
                    <a:bodyPr anchor="t" rtlCol="false"/>
                    <a:lstStyle/>
                    <a:p>
                      <a:pPr algn="l">
                        <a:lnSpc>
                          <a:spcPts val="3499"/>
                        </a:lnSpc>
                        <a:defRPr/>
                      </a:pPr>
                      <a:r>
                        <a:rPr lang="en-US" sz="2499" spc="-87" u="sng">
                          <a:solidFill>
                            <a:srgbClr val="FFFFFF"/>
                          </a:solidFill>
                          <a:latin typeface="Open Sauce"/>
                          <a:ea typeface="Open Sauce"/>
                          <a:cs typeface="Open Sauce"/>
                          <a:sym typeface="Open Sauce"/>
                        </a:rPr>
                        <a:t>Advantages</a:t>
                      </a:r>
                      <a:endParaRPr lang="en-US" sz="1100"/>
                    </a:p>
                  </a:txBody>
                  <a:tcPr marL="190500" marR="190500" marT="190500" marB="190500" anchor="ctr">
                    <a:lnL cmpd="sng" algn="ctr" cap="flat" w="0">
                      <a:solidFill>
                        <a:srgbClr val="012B1B"/>
                      </a:solidFill>
                      <a:prstDash val="solid"/>
                      <a:round/>
                      <a:headEnd type="none" w="med" len="med"/>
                      <a:tailEnd type="none" w="med" len="med"/>
                    </a:lnL>
                    <a:lnR cmpd="sng" algn="ctr" cap="flat" w="0">
                      <a:solidFill>
                        <a:srgbClr val="012B1B"/>
                      </a:solidFill>
                      <a:prstDash val="solid"/>
                      <a:round/>
                      <a:headEnd type="none" w="med" len="med"/>
                      <a:tailEnd type="none" w="med" len="med"/>
                    </a:lnR>
                    <a:lnT cmpd="sng" algn="ctr" cap="flat" w="0">
                      <a:solidFill>
                        <a:srgbClr val="012B1B"/>
                      </a:solidFill>
                      <a:prstDash val="solid"/>
                      <a:round/>
                      <a:headEnd type="none" w="med" len="med"/>
                      <a:tailEnd type="none" w="med" len="med"/>
                    </a:lnT>
                    <a:lnB cmpd="sng" algn="ctr" cap="flat" w="0">
                      <a:solidFill>
                        <a:srgbClr val="012B1B"/>
                      </a:solidFill>
                      <a:prstDash val="solid"/>
                      <a:round/>
                      <a:headEnd type="none" w="med" len="med"/>
                      <a:tailEnd type="none" w="med" len="med"/>
                    </a:lnB>
                  </a:tcPr>
                </a:tc>
              </a:tr>
              <a:tr h="1282682">
                <a:tc>
                  <a:txBody>
                    <a:bodyPr anchor="t" rtlCol="false"/>
                    <a:lstStyle/>
                    <a:p>
                      <a:pPr algn="l">
                        <a:lnSpc>
                          <a:spcPts val="3499"/>
                        </a:lnSpc>
                        <a:defRPr/>
                      </a:pPr>
                      <a:r>
                        <a:rPr lang="en-US" sz="2499" spc="-87" u="sng">
                          <a:solidFill>
                            <a:srgbClr val="FFFFFF"/>
                          </a:solidFill>
                          <a:latin typeface="Open Sauce"/>
                          <a:ea typeface="Open Sauce"/>
                          <a:cs typeface="Open Sauce"/>
                          <a:sym typeface="Open Sauce"/>
                          <a:hlinkClick r:id="rId3" action="ppaction://hlinksldjump"/>
                        </a:rPr>
                        <a:t>Moving Forward</a:t>
                      </a:r>
                      <a:endParaRPr lang="en-US" sz="1100"/>
                    </a:p>
                  </a:txBody>
                  <a:tcPr marL="190500" marR="190500" marT="190500" marB="190500" anchor="ctr">
                    <a:lnL cmpd="sng" algn="ctr" cap="flat" w="0">
                      <a:solidFill>
                        <a:srgbClr val="012B1B"/>
                      </a:solidFill>
                      <a:prstDash val="solid"/>
                      <a:round/>
                      <a:headEnd type="none" w="med" len="med"/>
                      <a:tailEnd type="none" w="med" len="med"/>
                    </a:lnL>
                    <a:lnR cmpd="sng" algn="ctr" cap="flat" w="0">
                      <a:solidFill>
                        <a:srgbClr val="012B1B"/>
                      </a:solidFill>
                      <a:prstDash val="solid"/>
                      <a:round/>
                      <a:headEnd type="none" w="med" len="med"/>
                      <a:tailEnd type="none" w="med" len="med"/>
                    </a:lnR>
                    <a:lnT cmpd="sng" algn="ctr" cap="flat" w="0">
                      <a:solidFill>
                        <a:srgbClr val="012B1B"/>
                      </a:solidFill>
                      <a:prstDash val="solid"/>
                      <a:round/>
                      <a:headEnd type="none" w="med" len="med"/>
                      <a:tailEnd type="none" w="med" len="med"/>
                    </a:lnT>
                    <a:lnB cmpd="sng" algn="ctr" cap="flat" w="0">
                      <a:solidFill>
                        <a:srgbClr val="012B1B"/>
                      </a:solidFill>
                      <a:prstDash val="solid"/>
                      <a:round/>
                      <a:headEnd type="none" w="med" len="med"/>
                      <a:tailEnd type="none" w="med" len="med"/>
                    </a:lnB>
                  </a:tcPr>
                </a:tc>
              </a:tr>
            </a:tbl>
          </a:graphicData>
        </a:graphic>
      </p:graphicFrame>
      <p:sp>
        <p:nvSpPr>
          <p:cNvPr name="TextBox 23" id="23"/>
          <p:cNvSpPr txBox="true"/>
          <p:nvPr/>
        </p:nvSpPr>
        <p:spPr>
          <a:xfrm rot="0">
            <a:off x="9901810" y="1299412"/>
            <a:ext cx="6910589" cy="988132"/>
          </a:xfrm>
          <a:prstGeom prst="rect">
            <a:avLst/>
          </a:prstGeom>
        </p:spPr>
        <p:txBody>
          <a:bodyPr anchor="t" rtlCol="false" tIns="0" lIns="0" bIns="0" rIns="0">
            <a:spAutoFit/>
          </a:bodyPr>
          <a:lstStyle/>
          <a:p>
            <a:pPr algn="just">
              <a:lnSpc>
                <a:spcPts val="7055"/>
              </a:lnSpc>
            </a:pPr>
            <a:r>
              <a:rPr lang="en-US" sz="8300" spc="-415">
                <a:solidFill>
                  <a:srgbClr val="FFFFFF"/>
                </a:solidFill>
                <a:latin typeface="Tex Gyre Bonum"/>
                <a:ea typeface="Tex Gyre Bonum"/>
                <a:cs typeface="Tex Gyre Bonum"/>
                <a:sym typeface="Tex Gyre Bonum"/>
              </a:rPr>
              <a:t>Need To Know</a:t>
            </a:r>
          </a:p>
        </p:txBody>
      </p:sp>
      <p:sp>
        <p:nvSpPr>
          <p:cNvPr name="Freeform 24" id="24"/>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4"/>
            <a:stretch>
              <a:fillRect l="0" t="-50813"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A2CD97"/>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9763760" cy="2160327"/>
            <a:chOff x="0" y="0"/>
            <a:chExt cx="13018347" cy="2880435"/>
          </a:xfrm>
        </p:grpSpPr>
        <p:sp>
          <p:nvSpPr>
            <p:cNvPr name="TextBox 3" id="3"/>
            <p:cNvSpPr txBox="true"/>
            <p:nvPr/>
          </p:nvSpPr>
          <p:spPr>
            <a:xfrm rot="0">
              <a:off x="0" y="152400"/>
              <a:ext cx="13018347" cy="1464662"/>
            </a:xfrm>
            <a:prstGeom prst="rect">
              <a:avLst/>
            </a:prstGeom>
          </p:spPr>
          <p:txBody>
            <a:bodyPr anchor="t" rtlCol="false" tIns="0" lIns="0" bIns="0" rIns="0">
              <a:spAutoFit/>
            </a:bodyPr>
            <a:lstStyle/>
            <a:p>
              <a:pPr algn="l">
                <a:lnSpc>
                  <a:spcPts val="8000"/>
                </a:lnSpc>
              </a:pPr>
              <a:r>
                <a:rPr lang="en-US" sz="8000" spc="-240">
                  <a:solidFill>
                    <a:srgbClr val="002F58"/>
                  </a:solidFill>
                  <a:latin typeface="Tex Gyre Bonum"/>
                  <a:ea typeface="Tex Gyre Bonum"/>
                  <a:cs typeface="Tex Gyre Bonum"/>
                  <a:sym typeface="Tex Gyre Bonum"/>
                </a:rPr>
                <a:t>What is ShareWELL</a:t>
              </a:r>
            </a:p>
          </p:txBody>
        </p:sp>
        <p:sp>
          <p:nvSpPr>
            <p:cNvPr name="TextBox 4" id="4"/>
            <p:cNvSpPr txBox="true"/>
            <p:nvPr/>
          </p:nvSpPr>
          <p:spPr>
            <a:xfrm rot="0">
              <a:off x="0" y="1788091"/>
              <a:ext cx="13018347" cy="1092344"/>
            </a:xfrm>
            <a:prstGeom prst="rect">
              <a:avLst/>
            </a:prstGeom>
          </p:spPr>
          <p:txBody>
            <a:bodyPr anchor="t" rtlCol="false" tIns="0" lIns="0" bIns="0" rIns="0">
              <a:spAutoFit/>
            </a:bodyPr>
            <a:lstStyle/>
            <a:p>
              <a:pPr algn="l">
                <a:lnSpc>
                  <a:spcPts val="3374"/>
                </a:lnSpc>
              </a:pPr>
              <a:r>
                <a:rPr lang="en-US" sz="2499" spc="-87">
                  <a:solidFill>
                    <a:srgbClr val="002F58"/>
                  </a:solidFill>
                  <a:latin typeface="Open Sauce"/>
                  <a:ea typeface="Open Sauce"/>
                  <a:cs typeface="Open Sauce"/>
                  <a:sym typeface="Open Sauce"/>
                </a:rPr>
                <a:t>Although the concept is new to many, Health Sharing is a proven concept that has worked for millions of Americans for 40+ years.</a:t>
              </a:r>
            </a:p>
          </p:txBody>
        </p:sp>
      </p:grpSp>
      <p:grpSp>
        <p:nvGrpSpPr>
          <p:cNvPr name="Group 5" id="5"/>
          <p:cNvGrpSpPr/>
          <p:nvPr/>
        </p:nvGrpSpPr>
        <p:grpSpPr>
          <a:xfrm rot="0">
            <a:off x="11057615" y="-1344160"/>
            <a:ext cx="7707340" cy="12975320"/>
            <a:chOff x="0" y="0"/>
            <a:chExt cx="3771900" cy="6350000"/>
          </a:xfrm>
        </p:grpSpPr>
        <p:sp>
          <p:nvSpPr>
            <p:cNvPr name="Freeform 6" id="6"/>
            <p:cNvSpPr/>
            <p:nvPr/>
          </p:nvSpPr>
          <p:spPr>
            <a:xfrm flipH="false" flipV="false" rot="0">
              <a:off x="0" y="0"/>
              <a:ext cx="3771900" cy="6502400"/>
            </a:xfrm>
            <a:custGeom>
              <a:avLst/>
              <a:gdLst/>
              <a:ahLst/>
              <a:cxnLst/>
              <a:rect r="r" b="b" t="t" l="l"/>
              <a:pathLst>
                <a:path h="6502400" w="37719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blipFill>
              <a:blip r:embed="rId2"/>
              <a:stretch>
                <a:fillRect l="-7259" t="-2122" r="-7283" b="0"/>
              </a:stretch>
            </a:blipFill>
          </p:spPr>
        </p:sp>
      </p:grpSp>
      <p:grpSp>
        <p:nvGrpSpPr>
          <p:cNvPr name="Group 7" id="7"/>
          <p:cNvGrpSpPr/>
          <p:nvPr/>
        </p:nvGrpSpPr>
        <p:grpSpPr>
          <a:xfrm rot="0">
            <a:off x="10373497" y="7543919"/>
            <a:ext cx="2740557" cy="2569274"/>
            <a:chOff x="0" y="0"/>
            <a:chExt cx="721793" cy="676681"/>
          </a:xfrm>
        </p:grpSpPr>
        <p:sp>
          <p:nvSpPr>
            <p:cNvPr name="Freeform 8" id="8"/>
            <p:cNvSpPr/>
            <p:nvPr/>
          </p:nvSpPr>
          <p:spPr>
            <a:xfrm flipH="false" flipV="false" rot="0">
              <a:off x="0" y="0"/>
              <a:ext cx="721793" cy="676681"/>
            </a:xfrm>
            <a:custGeom>
              <a:avLst/>
              <a:gdLst/>
              <a:ahLst/>
              <a:cxnLst/>
              <a:rect r="r" b="b" t="t" l="l"/>
              <a:pathLst>
                <a:path h="676681" w="721793">
                  <a:moveTo>
                    <a:pt x="56499" y="0"/>
                  </a:moveTo>
                  <a:lnTo>
                    <a:pt x="665294" y="0"/>
                  </a:lnTo>
                  <a:cubicBezTo>
                    <a:pt x="696498" y="0"/>
                    <a:pt x="721793" y="25295"/>
                    <a:pt x="721793" y="56499"/>
                  </a:cubicBezTo>
                  <a:lnTo>
                    <a:pt x="721793" y="620182"/>
                  </a:lnTo>
                  <a:cubicBezTo>
                    <a:pt x="721793" y="635167"/>
                    <a:pt x="715840" y="649537"/>
                    <a:pt x="705245" y="660133"/>
                  </a:cubicBezTo>
                  <a:cubicBezTo>
                    <a:pt x="694649" y="670729"/>
                    <a:pt x="680278" y="676681"/>
                    <a:pt x="665294" y="676681"/>
                  </a:cubicBezTo>
                  <a:lnTo>
                    <a:pt x="56499" y="676681"/>
                  </a:lnTo>
                  <a:cubicBezTo>
                    <a:pt x="25295" y="676681"/>
                    <a:pt x="0" y="651386"/>
                    <a:pt x="0" y="620182"/>
                  </a:cubicBezTo>
                  <a:lnTo>
                    <a:pt x="0" y="56499"/>
                  </a:lnTo>
                  <a:cubicBezTo>
                    <a:pt x="0" y="25295"/>
                    <a:pt x="25295" y="0"/>
                    <a:pt x="56499" y="0"/>
                  </a:cubicBezTo>
                  <a:close/>
                </a:path>
              </a:pathLst>
            </a:custGeom>
            <a:solidFill>
              <a:srgbClr val="FFFFFF"/>
            </a:solidFill>
          </p:spPr>
        </p:sp>
        <p:sp>
          <p:nvSpPr>
            <p:cNvPr name="TextBox 9" id="9"/>
            <p:cNvSpPr txBox="true"/>
            <p:nvPr/>
          </p:nvSpPr>
          <p:spPr>
            <a:xfrm>
              <a:off x="0" y="-28575"/>
              <a:ext cx="721793" cy="705256"/>
            </a:xfrm>
            <a:prstGeom prst="rect">
              <a:avLst/>
            </a:prstGeom>
          </p:spPr>
          <p:txBody>
            <a:bodyPr anchor="ctr" rtlCol="false" tIns="254000" lIns="254000" bIns="254000" rIns="254000"/>
            <a:lstStyle/>
            <a:p>
              <a:pPr algn="l">
                <a:lnSpc>
                  <a:spcPts val="1960"/>
                </a:lnSpc>
              </a:pPr>
              <a:r>
                <a:rPr lang="en-US" sz="1400">
                  <a:solidFill>
                    <a:srgbClr val="0C6835"/>
                  </a:solidFill>
                  <a:latin typeface="Open Sauce"/>
                  <a:ea typeface="Open Sauce"/>
                  <a:cs typeface="Open Sauce"/>
                  <a:sym typeface="Open Sauce"/>
                </a:rPr>
                <a:t>Did you know?</a:t>
              </a:r>
            </a:p>
            <a:p>
              <a:pPr algn="l">
                <a:lnSpc>
                  <a:spcPts val="1960"/>
                </a:lnSpc>
              </a:pPr>
            </a:p>
            <a:p>
              <a:pPr algn="l">
                <a:lnSpc>
                  <a:spcPts val="1960"/>
                </a:lnSpc>
              </a:pPr>
              <a:r>
                <a:rPr lang="en-US" sz="1400">
                  <a:solidFill>
                    <a:srgbClr val="0C6835"/>
                  </a:solidFill>
                  <a:latin typeface="Open Sauce"/>
                  <a:ea typeface="Open Sauce"/>
                  <a:cs typeface="Open Sauce"/>
                  <a:sym typeface="Open Sauce"/>
                </a:rPr>
                <a:t>The average monthly cost for health insurance is $745 for an individual and $2,131  for a family according to Kff.org </a:t>
              </a:r>
            </a:p>
          </p:txBody>
        </p:sp>
      </p:grpSp>
      <p:grpSp>
        <p:nvGrpSpPr>
          <p:cNvPr name="Group 10" id="10"/>
          <p:cNvGrpSpPr/>
          <p:nvPr/>
        </p:nvGrpSpPr>
        <p:grpSpPr>
          <a:xfrm rot="0">
            <a:off x="5720503" y="3557521"/>
            <a:ext cx="4819359" cy="5167044"/>
            <a:chOff x="0" y="0"/>
            <a:chExt cx="6425812" cy="6889392"/>
          </a:xfrm>
        </p:grpSpPr>
        <p:sp>
          <p:nvSpPr>
            <p:cNvPr name="TextBox 11" id="11"/>
            <p:cNvSpPr txBox="true"/>
            <p:nvPr/>
          </p:nvSpPr>
          <p:spPr>
            <a:xfrm rot="0">
              <a:off x="0" y="1048786"/>
              <a:ext cx="6425812" cy="5840605"/>
            </a:xfrm>
            <a:prstGeom prst="rect">
              <a:avLst/>
            </a:prstGeom>
          </p:spPr>
          <p:txBody>
            <a:bodyPr anchor="t" rtlCol="false" tIns="0" lIns="0" bIns="0" rIns="0">
              <a:spAutoFit/>
            </a:bodyPr>
            <a:lstStyle/>
            <a:p>
              <a:pPr algn="l" marL="388622" indent="-194311" lvl="1">
                <a:lnSpc>
                  <a:spcPts val="2484"/>
                </a:lnSpc>
                <a:buFont typeface="Arial"/>
                <a:buChar char="•"/>
              </a:pPr>
              <a:r>
                <a:rPr lang="en-US" sz="1800">
                  <a:solidFill>
                    <a:srgbClr val="002F58"/>
                  </a:solidFill>
                  <a:latin typeface="Open Sauce"/>
                  <a:ea typeface="Open Sauce"/>
                  <a:cs typeface="Open Sauce"/>
                  <a:sym typeface="Open Sauce"/>
                </a:rPr>
                <a:t>With a lower monthly cost and lower out-of-pocket spending</a:t>
              </a:r>
            </a:p>
            <a:p>
              <a:pPr algn="l">
                <a:lnSpc>
                  <a:spcPts val="2484"/>
                </a:lnSpc>
              </a:pPr>
            </a:p>
            <a:p>
              <a:pPr algn="l" marL="388622" indent="-194311" lvl="1">
                <a:lnSpc>
                  <a:spcPts val="2484"/>
                </a:lnSpc>
                <a:buFont typeface="Arial"/>
                <a:buChar char="•"/>
              </a:pPr>
              <a:r>
                <a:rPr lang="en-US" sz="1800" u="none">
                  <a:solidFill>
                    <a:srgbClr val="002F58"/>
                  </a:solidFill>
                  <a:latin typeface="Open Sauce"/>
                  <a:ea typeface="Open Sauce"/>
                  <a:cs typeface="Open Sauce"/>
                  <a:sym typeface="Open Sauce"/>
                </a:rPr>
                <a:t>Members navigate healthcare as self-pay patients without a network.</a:t>
              </a:r>
            </a:p>
            <a:p>
              <a:pPr algn="l">
                <a:lnSpc>
                  <a:spcPts val="2484"/>
                </a:lnSpc>
              </a:pPr>
            </a:p>
            <a:p>
              <a:pPr algn="l" marL="388622" indent="-194311" lvl="1">
                <a:lnSpc>
                  <a:spcPts val="2484"/>
                </a:lnSpc>
                <a:buFont typeface="Arial"/>
                <a:buChar char="•"/>
              </a:pPr>
              <a:r>
                <a:rPr lang="en-US" sz="1800" u="none">
                  <a:solidFill>
                    <a:srgbClr val="002F58"/>
                  </a:solidFill>
                  <a:latin typeface="Open Sauce"/>
                  <a:ea typeface="Open Sauce"/>
                  <a:cs typeface="Open Sauce"/>
                  <a:sym typeface="Open Sauce"/>
                </a:rPr>
                <a:t>Leverages self-pay, advocacy, and negotiations while passing on the savings.</a:t>
              </a:r>
            </a:p>
            <a:p>
              <a:pPr algn="l">
                <a:lnSpc>
                  <a:spcPts val="2484"/>
                </a:lnSpc>
              </a:pPr>
            </a:p>
            <a:p>
              <a:pPr algn="l" marL="388622" indent="-194311" lvl="1">
                <a:lnSpc>
                  <a:spcPts val="2484"/>
                </a:lnSpc>
                <a:buFont typeface="Arial"/>
                <a:buChar char="•"/>
              </a:pPr>
              <a:r>
                <a:rPr lang="en-US" sz="1800" u="none">
                  <a:solidFill>
                    <a:srgbClr val="002F58"/>
                  </a:solidFill>
                  <a:latin typeface="Open Sauce"/>
                  <a:ea typeface="Open Sauce"/>
                  <a:cs typeface="Open Sauce"/>
                  <a:sym typeface="Open Sauce"/>
                </a:rPr>
                <a:t>By providing easy access to an advocacy team, members have what they need when needed. </a:t>
              </a:r>
            </a:p>
            <a:p>
              <a:pPr algn="l">
                <a:lnSpc>
                  <a:spcPts val="2484"/>
                </a:lnSpc>
              </a:pPr>
            </a:p>
          </p:txBody>
        </p:sp>
        <p:sp>
          <p:nvSpPr>
            <p:cNvPr name="TextBox 12" id="12"/>
            <p:cNvSpPr txBox="true"/>
            <p:nvPr/>
          </p:nvSpPr>
          <p:spPr>
            <a:xfrm rot="0">
              <a:off x="0" y="76200"/>
              <a:ext cx="6425812" cy="732330"/>
            </a:xfrm>
            <a:prstGeom prst="rect">
              <a:avLst/>
            </a:prstGeom>
          </p:spPr>
          <p:txBody>
            <a:bodyPr anchor="t" rtlCol="false" tIns="0" lIns="0" bIns="0" rIns="0">
              <a:spAutoFit/>
            </a:bodyPr>
            <a:lstStyle/>
            <a:p>
              <a:pPr algn="l">
                <a:lnSpc>
                  <a:spcPts val="3999"/>
                </a:lnSpc>
              </a:pPr>
              <a:r>
                <a:rPr lang="en-US" sz="3999" spc="-139" b="true">
                  <a:solidFill>
                    <a:srgbClr val="002F58"/>
                  </a:solidFill>
                  <a:latin typeface="Open Sauce Medium"/>
                  <a:ea typeface="Open Sauce Medium"/>
                  <a:cs typeface="Open Sauce Medium"/>
                  <a:sym typeface="Open Sauce Medium"/>
                </a:rPr>
                <a:t>How it Does It</a:t>
              </a:r>
            </a:p>
          </p:txBody>
        </p:sp>
      </p:grpSp>
      <p:grpSp>
        <p:nvGrpSpPr>
          <p:cNvPr name="Group 13" id="13"/>
          <p:cNvGrpSpPr/>
          <p:nvPr/>
        </p:nvGrpSpPr>
        <p:grpSpPr>
          <a:xfrm rot="0">
            <a:off x="1028700" y="3557521"/>
            <a:ext cx="4402280" cy="4848174"/>
            <a:chOff x="0" y="0"/>
            <a:chExt cx="5869707" cy="6464232"/>
          </a:xfrm>
        </p:grpSpPr>
        <p:sp>
          <p:nvSpPr>
            <p:cNvPr name="TextBox 14" id="14"/>
            <p:cNvSpPr txBox="true"/>
            <p:nvPr/>
          </p:nvSpPr>
          <p:spPr>
            <a:xfrm rot="0">
              <a:off x="0" y="1039261"/>
              <a:ext cx="5869707" cy="5424970"/>
            </a:xfrm>
            <a:prstGeom prst="rect">
              <a:avLst/>
            </a:prstGeom>
          </p:spPr>
          <p:txBody>
            <a:bodyPr anchor="t" rtlCol="false" tIns="0" lIns="0" bIns="0" rIns="0">
              <a:spAutoFit/>
            </a:bodyPr>
            <a:lstStyle/>
            <a:p>
              <a:pPr algn="l" marL="388622" indent="-194311" lvl="1">
                <a:lnSpc>
                  <a:spcPts val="2520"/>
                </a:lnSpc>
                <a:buFont typeface="Arial"/>
                <a:buChar char="•"/>
              </a:pPr>
              <a:r>
                <a:rPr lang="en-US" sz="1800">
                  <a:solidFill>
                    <a:srgbClr val="002F58"/>
                  </a:solidFill>
                  <a:latin typeface="Open Sauce"/>
                  <a:ea typeface="Open Sauce"/>
                  <a:cs typeface="Open Sauce"/>
                  <a:sym typeface="Open Sauce"/>
                </a:rPr>
                <a:t>Cuts healthcare spending by 40-60%</a:t>
              </a:r>
            </a:p>
            <a:p>
              <a:pPr algn="l">
                <a:lnSpc>
                  <a:spcPts val="2520"/>
                </a:lnSpc>
              </a:pPr>
            </a:p>
            <a:p>
              <a:pPr algn="l" marL="388622" indent="-194311" lvl="1">
                <a:lnSpc>
                  <a:spcPts val="2520"/>
                </a:lnSpc>
                <a:buFont typeface="Arial"/>
                <a:buChar char="•"/>
              </a:pPr>
              <a:r>
                <a:rPr lang="en-US" sz="1800" u="none">
                  <a:solidFill>
                    <a:srgbClr val="002F58"/>
                  </a:solidFill>
                  <a:latin typeface="Open Sauce"/>
                  <a:ea typeface="Open Sauce"/>
                  <a:cs typeface="Open Sauce"/>
                  <a:sym typeface="Open Sauce"/>
                </a:rPr>
                <a:t>Gives the freedom to choose any provider.</a:t>
              </a:r>
            </a:p>
            <a:p>
              <a:pPr algn="l">
                <a:lnSpc>
                  <a:spcPts val="2520"/>
                </a:lnSpc>
              </a:pPr>
            </a:p>
            <a:p>
              <a:pPr algn="l" marL="388622" indent="-194311" lvl="1">
                <a:lnSpc>
                  <a:spcPts val="2520"/>
                </a:lnSpc>
                <a:buFont typeface="Arial"/>
                <a:buChar char="•"/>
              </a:pPr>
              <a:r>
                <a:rPr lang="en-US" sz="1800" u="none">
                  <a:solidFill>
                    <a:srgbClr val="002F58"/>
                  </a:solidFill>
                  <a:latin typeface="Open Sauce"/>
                  <a:ea typeface="Open Sauce"/>
                  <a:cs typeface="Open Sauce"/>
                  <a:sym typeface="Open Sauce"/>
                </a:rPr>
                <a:t>Lowers overall spending on healthcare for the entire community to equal savings for all.</a:t>
              </a:r>
            </a:p>
            <a:p>
              <a:pPr algn="l">
                <a:lnSpc>
                  <a:spcPts val="2520"/>
                </a:lnSpc>
              </a:pPr>
            </a:p>
            <a:p>
              <a:pPr algn="l" marL="388622" indent="-194311" lvl="1">
                <a:lnSpc>
                  <a:spcPts val="2520"/>
                </a:lnSpc>
                <a:buFont typeface="Arial"/>
                <a:buChar char="•"/>
              </a:pPr>
              <a:r>
                <a:rPr lang="en-US" sz="1800" u="none">
                  <a:solidFill>
                    <a:srgbClr val="002F58"/>
                  </a:solidFill>
                  <a:latin typeface="Open Sauce"/>
                  <a:ea typeface="Open Sauce"/>
                  <a:cs typeface="Open Sauce"/>
                  <a:sym typeface="Open Sauce"/>
                </a:rPr>
                <a:t>Provides healthcare </a:t>
              </a:r>
              <a:r>
                <a:rPr lang="en-US" sz="1800" u="none">
                  <a:solidFill>
                    <a:srgbClr val="002F58"/>
                  </a:solidFill>
                  <a:latin typeface="Open Sauce"/>
                  <a:ea typeface="Open Sauce"/>
                  <a:cs typeface="Open Sauce"/>
                  <a:sym typeface="Open Sauce"/>
                </a:rPr>
                <a:t>tools for wherever a healthcare journey may lead.</a:t>
              </a:r>
            </a:p>
          </p:txBody>
        </p:sp>
        <p:sp>
          <p:nvSpPr>
            <p:cNvPr name="TextBox 15" id="15"/>
            <p:cNvSpPr txBox="true"/>
            <p:nvPr/>
          </p:nvSpPr>
          <p:spPr>
            <a:xfrm rot="0">
              <a:off x="0" y="76200"/>
              <a:ext cx="5869707" cy="732330"/>
            </a:xfrm>
            <a:prstGeom prst="rect">
              <a:avLst/>
            </a:prstGeom>
          </p:spPr>
          <p:txBody>
            <a:bodyPr anchor="t" rtlCol="false" tIns="0" lIns="0" bIns="0" rIns="0">
              <a:spAutoFit/>
            </a:bodyPr>
            <a:lstStyle/>
            <a:p>
              <a:pPr algn="l">
                <a:lnSpc>
                  <a:spcPts val="3999"/>
                </a:lnSpc>
              </a:pPr>
              <a:r>
                <a:rPr lang="en-US" sz="3999" spc="-139" b="true">
                  <a:solidFill>
                    <a:srgbClr val="002F58"/>
                  </a:solidFill>
                  <a:latin typeface="Open Sauce Medium"/>
                  <a:ea typeface="Open Sauce Medium"/>
                  <a:cs typeface="Open Sauce Medium"/>
                  <a:sym typeface="Open Sauce Medium"/>
                </a:rPr>
                <a:t>What It Does</a:t>
              </a:r>
            </a:p>
          </p:txBody>
        </p:sp>
      </p:grpSp>
      <p:sp>
        <p:nvSpPr>
          <p:cNvPr name="Freeform 16" id="16"/>
          <p:cNvSpPr/>
          <p:nvPr/>
        </p:nvSpPr>
        <p:spPr>
          <a:xfrm flipH="false" flipV="false" rot="0">
            <a:off x="5620812" y="8061515"/>
            <a:ext cx="4620332" cy="2665985"/>
          </a:xfrm>
          <a:custGeom>
            <a:avLst/>
            <a:gdLst/>
            <a:ahLst/>
            <a:cxnLst/>
            <a:rect r="r" b="b" t="t" l="l"/>
            <a:pathLst>
              <a:path h="2665985" w="4620332">
                <a:moveTo>
                  <a:pt x="0" y="0"/>
                </a:moveTo>
                <a:lnTo>
                  <a:pt x="4620332" y="0"/>
                </a:lnTo>
                <a:lnTo>
                  <a:pt x="4620332" y="2665985"/>
                </a:lnTo>
                <a:lnTo>
                  <a:pt x="0" y="2665985"/>
                </a:lnTo>
                <a:lnTo>
                  <a:pt x="0" y="0"/>
                </a:lnTo>
                <a:close/>
              </a:path>
            </a:pathLst>
          </a:custGeom>
          <a:blipFill>
            <a:blip r:embed="rId3">
              <a:alphaModFix amt="30000"/>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5"/>
            <a:stretch>
              <a:fillRect l="0" t="-50813"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2F58"/>
        </a:solidFill>
      </p:bgPr>
    </p:bg>
    <p:spTree>
      <p:nvGrpSpPr>
        <p:cNvPr id="1" name=""/>
        <p:cNvGrpSpPr/>
        <p:nvPr/>
      </p:nvGrpSpPr>
      <p:grpSpPr>
        <a:xfrm>
          <a:off x="0" y="0"/>
          <a:ext cx="0" cy="0"/>
          <a:chOff x="0" y="0"/>
          <a:chExt cx="0" cy="0"/>
        </a:xfrm>
      </p:grpSpPr>
      <p:grpSp>
        <p:nvGrpSpPr>
          <p:cNvPr name="Group 2" id="2"/>
          <p:cNvGrpSpPr/>
          <p:nvPr/>
        </p:nvGrpSpPr>
        <p:grpSpPr>
          <a:xfrm rot="0">
            <a:off x="3380578" y="4220985"/>
            <a:ext cx="5289903" cy="1749360"/>
            <a:chOff x="0" y="0"/>
            <a:chExt cx="1792434" cy="592754"/>
          </a:xfrm>
        </p:grpSpPr>
        <p:sp>
          <p:nvSpPr>
            <p:cNvPr name="Freeform 3" id="3"/>
            <p:cNvSpPr/>
            <p:nvPr/>
          </p:nvSpPr>
          <p:spPr>
            <a:xfrm flipH="false" flipV="false" rot="0">
              <a:off x="0" y="0"/>
              <a:ext cx="1792434" cy="592754"/>
            </a:xfrm>
            <a:custGeom>
              <a:avLst/>
              <a:gdLst/>
              <a:ahLst/>
              <a:cxnLst/>
              <a:rect r="r" b="b" t="t" l="l"/>
              <a:pathLst>
                <a:path h="592754" w="1792434">
                  <a:moveTo>
                    <a:pt x="29271" y="0"/>
                  </a:moveTo>
                  <a:lnTo>
                    <a:pt x="1763163" y="0"/>
                  </a:lnTo>
                  <a:cubicBezTo>
                    <a:pt x="1770926" y="0"/>
                    <a:pt x="1778371" y="3084"/>
                    <a:pt x="1783861" y="8573"/>
                  </a:cubicBezTo>
                  <a:cubicBezTo>
                    <a:pt x="1789350" y="14062"/>
                    <a:pt x="1792434" y="21508"/>
                    <a:pt x="1792434" y="29271"/>
                  </a:cubicBezTo>
                  <a:lnTo>
                    <a:pt x="1792434" y="563484"/>
                  </a:lnTo>
                  <a:cubicBezTo>
                    <a:pt x="1792434" y="579649"/>
                    <a:pt x="1779329" y="592754"/>
                    <a:pt x="1763163" y="592754"/>
                  </a:cubicBezTo>
                  <a:lnTo>
                    <a:pt x="29271" y="592754"/>
                  </a:lnTo>
                  <a:cubicBezTo>
                    <a:pt x="21508" y="592754"/>
                    <a:pt x="14062" y="589670"/>
                    <a:pt x="8573" y="584181"/>
                  </a:cubicBezTo>
                  <a:cubicBezTo>
                    <a:pt x="3084" y="578692"/>
                    <a:pt x="0" y="571247"/>
                    <a:pt x="0" y="563484"/>
                  </a:cubicBezTo>
                  <a:lnTo>
                    <a:pt x="0" y="29271"/>
                  </a:lnTo>
                  <a:cubicBezTo>
                    <a:pt x="0" y="21508"/>
                    <a:pt x="3084" y="14062"/>
                    <a:pt x="8573" y="8573"/>
                  </a:cubicBezTo>
                  <a:cubicBezTo>
                    <a:pt x="14062" y="3084"/>
                    <a:pt x="21508" y="0"/>
                    <a:pt x="29271" y="0"/>
                  </a:cubicBezTo>
                  <a:close/>
                </a:path>
              </a:pathLst>
            </a:custGeom>
            <a:solidFill>
              <a:srgbClr val="FFFFFF"/>
            </a:solidFill>
          </p:spPr>
        </p:sp>
        <p:sp>
          <p:nvSpPr>
            <p:cNvPr name="TextBox 4" id="4"/>
            <p:cNvSpPr txBox="true"/>
            <p:nvPr/>
          </p:nvSpPr>
          <p:spPr>
            <a:xfrm>
              <a:off x="0" y="-133350"/>
              <a:ext cx="1792434" cy="726104"/>
            </a:xfrm>
            <a:prstGeom prst="rect">
              <a:avLst/>
            </a:prstGeom>
          </p:spPr>
          <p:txBody>
            <a:bodyPr anchor="ctr" rtlCol="false" tIns="50800" lIns="50800" bIns="50800" rIns="50800"/>
            <a:lstStyle/>
            <a:p>
              <a:pPr algn="ctr">
                <a:lnSpc>
                  <a:spcPts val="9799"/>
                </a:lnSpc>
              </a:pPr>
              <a:r>
                <a:rPr lang="en-US" sz="6999">
                  <a:solidFill>
                    <a:srgbClr val="0C6835"/>
                  </a:solidFill>
                  <a:latin typeface="Open Sauce"/>
                  <a:ea typeface="Open Sauce"/>
                  <a:cs typeface="Open Sauce"/>
                  <a:sym typeface="Open Sauce"/>
                </a:rPr>
                <a:t>50%</a:t>
              </a:r>
            </a:p>
          </p:txBody>
        </p:sp>
      </p:grpSp>
      <p:grpSp>
        <p:nvGrpSpPr>
          <p:cNvPr name="Group 5" id="5"/>
          <p:cNvGrpSpPr/>
          <p:nvPr/>
        </p:nvGrpSpPr>
        <p:grpSpPr>
          <a:xfrm rot="0">
            <a:off x="9617519" y="4220985"/>
            <a:ext cx="5289903" cy="1749360"/>
            <a:chOff x="0" y="0"/>
            <a:chExt cx="1792434" cy="592754"/>
          </a:xfrm>
        </p:grpSpPr>
        <p:sp>
          <p:nvSpPr>
            <p:cNvPr name="Freeform 6" id="6"/>
            <p:cNvSpPr/>
            <p:nvPr/>
          </p:nvSpPr>
          <p:spPr>
            <a:xfrm flipH="false" flipV="false" rot="0">
              <a:off x="0" y="0"/>
              <a:ext cx="1792434" cy="592754"/>
            </a:xfrm>
            <a:custGeom>
              <a:avLst/>
              <a:gdLst/>
              <a:ahLst/>
              <a:cxnLst/>
              <a:rect r="r" b="b" t="t" l="l"/>
              <a:pathLst>
                <a:path h="592754" w="1792434">
                  <a:moveTo>
                    <a:pt x="29271" y="0"/>
                  </a:moveTo>
                  <a:lnTo>
                    <a:pt x="1763163" y="0"/>
                  </a:lnTo>
                  <a:cubicBezTo>
                    <a:pt x="1770926" y="0"/>
                    <a:pt x="1778371" y="3084"/>
                    <a:pt x="1783861" y="8573"/>
                  </a:cubicBezTo>
                  <a:cubicBezTo>
                    <a:pt x="1789350" y="14062"/>
                    <a:pt x="1792434" y="21508"/>
                    <a:pt x="1792434" y="29271"/>
                  </a:cubicBezTo>
                  <a:lnTo>
                    <a:pt x="1792434" y="563484"/>
                  </a:lnTo>
                  <a:cubicBezTo>
                    <a:pt x="1792434" y="579649"/>
                    <a:pt x="1779329" y="592754"/>
                    <a:pt x="1763163" y="592754"/>
                  </a:cubicBezTo>
                  <a:lnTo>
                    <a:pt x="29271" y="592754"/>
                  </a:lnTo>
                  <a:cubicBezTo>
                    <a:pt x="21508" y="592754"/>
                    <a:pt x="14062" y="589670"/>
                    <a:pt x="8573" y="584181"/>
                  </a:cubicBezTo>
                  <a:cubicBezTo>
                    <a:pt x="3084" y="578692"/>
                    <a:pt x="0" y="571247"/>
                    <a:pt x="0" y="563484"/>
                  </a:cubicBezTo>
                  <a:lnTo>
                    <a:pt x="0" y="29271"/>
                  </a:lnTo>
                  <a:cubicBezTo>
                    <a:pt x="0" y="21508"/>
                    <a:pt x="3084" y="14062"/>
                    <a:pt x="8573" y="8573"/>
                  </a:cubicBezTo>
                  <a:cubicBezTo>
                    <a:pt x="14062" y="3084"/>
                    <a:pt x="21508" y="0"/>
                    <a:pt x="29271" y="0"/>
                  </a:cubicBezTo>
                  <a:close/>
                </a:path>
              </a:pathLst>
            </a:custGeom>
            <a:solidFill>
              <a:srgbClr val="FFFFFF"/>
            </a:solidFill>
          </p:spPr>
        </p:sp>
        <p:sp>
          <p:nvSpPr>
            <p:cNvPr name="TextBox 7" id="7"/>
            <p:cNvSpPr txBox="true"/>
            <p:nvPr/>
          </p:nvSpPr>
          <p:spPr>
            <a:xfrm>
              <a:off x="0" y="-142875"/>
              <a:ext cx="1792434" cy="735629"/>
            </a:xfrm>
            <a:prstGeom prst="rect">
              <a:avLst/>
            </a:prstGeom>
          </p:spPr>
          <p:txBody>
            <a:bodyPr anchor="ctr" rtlCol="false" tIns="50800" lIns="50800" bIns="50800" rIns="50800"/>
            <a:lstStyle/>
            <a:p>
              <a:pPr algn="ctr">
                <a:lnSpc>
                  <a:spcPts val="9800"/>
                </a:lnSpc>
              </a:pPr>
              <a:r>
                <a:rPr lang="en-US" sz="7000">
                  <a:solidFill>
                    <a:srgbClr val="002F58"/>
                  </a:solidFill>
                  <a:latin typeface="Open Sauce"/>
                  <a:ea typeface="Open Sauce"/>
                  <a:cs typeface="Open Sauce"/>
                  <a:sym typeface="Open Sauce"/>
                </a:rPr>
                <a:t>50%</a:t>
              </a:r>
            </a:p>
          </p:txBody>
        </p:sp>
      </p:grpSp>
      <p:sp>
        <p:nvSpPr>
          <p:cNvPr name="Freeform 8" id="8"/>
          <p:cNvSpPr/>
          <p:nvPr/>
        </p:nvSpPr>
        <p:spPr>
          <a:xfrm flipH="false" flipV="false" rot="0">
            <a:off x="15598893" y="9252787"/>
            <a:ext cx="405507" cy="339889"/>
          </a:xfrm>
          <a:custGeom>
            <a:avLst/>
            <a:gdLst/>
            <a:ahLst/>
            <a:cxnLst/>
            <a:rect r="r" b="b" t="t" l="l"/>
            <a:pathLst>
              <a:path h="339889" w="405507">
                <a:moveTo>
                  <a:pt x="0" y="0"/>
                </a:moveTo>
                <a:lnTo>
                  <a:pt x="405507" y="0"/>
                </a:lnTo>
                <a:lnTo>
                  <a:pt x="405507" y="339889"/>
                </a:lnTo>
                <a:lnTo>
                  <a:pt x="0" y="3398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10494171">
            <a:off x="-1925081" y="-136127"/>
            <a:ext cx="5061392" cy="2887294"/>
          </a:xfrm>
          <a:custGeom>
            <a:avLst/>
            <a:gdLst/>
            <a:ahLst/>
            <a:cxnLst/>
            <a:rect r="r" b="b" t="t" l="l"/>
            <a:pathLst>
              <a:path h="2887294" w="5061392">
                <a:moveTo>
                  <a:pt x="0" y="0"/>
                </a:moveTo>
                <a:lnTo>
                  <a:pt x="5061391" y="0"/>
                </a:lnTo>
                <a:lnTo>
                  <a:pt x="5061391" y="2887294"/>
                </a:lnTo>
                <a:lnTo>
                  <a:pt x="0" y="2887294"/>
                </a:lnTo>
                <a:lnTo>
                  <a:pt x="0" y="0"/>
                </a:lnTo>
                <a:close/>
              </a:path>
            </a:pathLst>
          </a:custGeom>
          <a:blipFill>
            <a:blip r:embed="rId4">
              <a:alphaModFix amt="30000"/>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6"/>
            <a:stretch>
              <a:fillRect l="0" t="-50813" r="0" b="0"/>
            </a:stretch>
          </a:blipFill>
        </p:spPr>
      </p:sp>
      <p:grpSp>
        <p:nvGrpSpPr>
          <p:cNvPr name="Group 11" id="11"/>
          <p:cNvGrpSpPr/>
          <p:nvPr/>
        </p:nvGrpSpPr>
        <p:grpSpPr>
          <a:xfrm rot="0">
            <a:off x="3597793" y="1028700"/>
            <a:ext cx="11092414" cy="2517010"/>
            <a:chOff x="0" y="0"/>
            <a:chExt cx="14789885" cy="3356014"/>
          </a:xfrm>
        </p:grpSpPr>
        <p:sp>
          <p:nvSpPr>
            <p:cNvPr name="TextBox 12" id="12"/>
            <p:cNvSpPr txBox="true"/>
            <p:nvPr/>
          </p:nvSpPr>
          <p:spPr>
            <a:xfrm rot="0">
              <a:off x="0" y="200025"/>
              <a:ext cx="14789885" cy="1827705"/>
            </a:xfrm>
            <a:prstGeom prst="rect">
              <a:avLst/>
            </a:prstGeom>
          </p:spPr>
          <p:txBody>
            <a:bodyPr anchor="t" rtlCol="false" tIns="0" lIns="0" bIns="0" rIns="0">
              <a:spAutoFit/>
            </a:bodyPr>
            <a:lstStyle/>
            <a:p>
              <a:pPr algn="ctr">
                <a:lnSpc>
                  <a:spcPts val="9999"/>
                </a:lnSpc>
              </a:pPr>
              <a:r>
                <a:rPr lang="en-US" sz="9999" spc="-299">
                  <a:solidFill>
                    <a:srgbClr val="FFFFFF"/>
                  </a:solidFill>
                  <a:latin typeface="Tex Gyre Bonum"/>
                  <a:ea typeface="Tex Gyre Bonum"/>
                  <a:cs typeface="Tex Gyre Bonum"/>
                  <a:sym typeface="Tex Gyre Bonum"/>
                </a:rPr>
                <a:t>Right Fit?</a:t>
              </a:r>
            </a:p>
          </p:txBody>
        </p:sp>
        <p:sp>
          <p:nvSpPr>
            <p:cNvPr name="TextBox 13" id="13"/>
            <p:cNvSpPr txBox="true"/>
            <p:nvPr/>
          </p:nvSpPr>
          <p:spPr>
            <a:xfrm rot="0">
              <a:off x="0" y="2263670"/>
              <a:ext cx="14789885" cy="1092344"/>
            </a:xfrm>
            <a:prstGeom prst="rect">
              <a:avLst/>
            </a:prstGeom>
          </p:spPr>
          <p:txBody>
            <a:bodyPr anchor="t" rtlCol="false" tIns="0" lIns="0" bIns="0" rIns="0">
              <a:spAutoFit/>
            </a:bodyPr>
            <a:lstStyle/>
            <a:p>
              <a:pPr algn="ctr">
                <a:lnSpc>
                  <a:spcPts val="3374"/>
                </a:lnSpc>
              </a:pPr>
              <a:r>
                <a:rPr lang="en-US" sz="2499" spc="-87">
                  <a:solidFill>
                    <a:srgbClr val="FFFFFF"/>
                  </a:solidFill>
                  <a:latin typeface="Open Sauce"/>
                  <a:ea typeface="Open Sauce"/>
                  <a:cs typeface="Open Sauce"/>
                  <a:sym typeface="Open Sauce"/>
                </a:rPr>
                <a:t>Determine who in your community will be able to get the most of out of a ShareWELL membership</a:t>
              </a:r>
            </a:p>
          </p:txBody>
        </p:sp>
      </p:grpSp>
      <p:grpSp>
        <p:nvGrpSpPr>
          <p:cNvPr name="Group 14" id="14"/>
          <p:cNvGrpSpPr/>
          <p:nvPr/>
        </p:nvGrpSpPr>
        <p:grpSpPr>
          <a:xfrm rot="0">
            <a:off x="3380578" y="6322837"/>
            <a:ext cx="5289903" cy="3272554"/>
            <a:chOff x="0" y="0"/>
            <a:chExt cx="7053203" cy="4363406"/>
          </a:xfrm>
        </p:grpSpPr>
        <p:sp>
          <p:nvSpPr>
            <p:cNvPr name="TextBox 15" id="15"/>
            <p:cNvSpPr txBox="true"/>
            <p:nvPr/>
          </p:nvSpPr>
          <p:spPr>
            <a:xfrm rot="0">
              <a:off x="0" y="76200"/>
              <a:ext cx="7053203" cy="732330"/>
            </a:xfrm>
            <a:prstGeom prst="rect">
              <a:avLst/>
            </a:prstGeom>
          </p:spPr>
          <p:txBody>
            <a:bodyPr anchor="t" rtlCol="false" tIns="0" lIns="0" bIns="0" rIns="0">
              <a:spAutoFit/>
            </a:bodyPr>
            <a:lstStyle/>
            <a:p>
              <a:pPr algn="ctr">
                <a:lnSpc>
                  <a:spcPts val="3999"/>
                </a:lnSpc>
              </a:pPr>
              <a:r>
                <a:rPr lang="en-US" b="true" sz="3999" spc="-139">
                  <a:solidFill>
                    <a:srgbClr val="FFFFFF"/>
                  </a:solidFill>
                  <a:latin typeface="Open Sauce Medium"/>
                  <a:ea typeface="Open Sauce Medium"/>
                  <a:cs typeface="Open Sauce Medium"/>
                  <a:sym typeface="Open Sauce Medium"/>
                </a:rPr>
                <a:t>A Good Fit</a:t>
              </a:r>
            </a:p>
          </p:txBody>
        </p:sp>
        <p:sp>
          <p:nvSpPr>
            <p:cNvPr name="TextBox 16" id="16"/>
            <p:cNvSpPr txBox="true"/>
            <p:nvPr/>
          </p:nvSpPr>
          <p:spPr>
            <a:xfrm rot="0">
              <a:off x="0" y="1035573"/>
              <a:ext cx="7053203" cy="3327833"/>
            </a:xfrm>
            <a:prstGeom prst="rect">
              <a:avLst/>
            </a:prstGeom>
          </p:spPr>
          <p:txBody>
            <a:bodyPr anchor="t" rtlCol="false" tIns="0" lIns="0" bIns="0" rIns="0">
              <a:spAutoFit/>
            </a:bodyPr>
            <a:lstStyle/>
            <a:p>
              <a:pPr algn="ctr">
                <a:lnSpc>
                  <a:spcPts val="3374"/>
                </a:lnSpc>
              </a:pPr>
              <a:r>
                <a:rPr lang="en-US" sz="2499" spc="-87">
                  <a:solidFill>
                    <a:srgbClr val="FFFFFF"/>
                  </a:solidFill>
                  <a:latin typeface="Open Sauce"/>
                  <a:ea typeface="Open Sauce"/>
                  <a:cs typeface="Open Sauce"/>
                  <a:sym typeface="Open Sauce"/>
                </a:rPr>
                <a:t>For those in good health who are paying the full cost of health insurance on their own, looking for protection against unexpected medical expenses rather than high premiums for routine care.</a:t>
              </a:r>
            </a:p>
          </p:txBody>
        </p:sp>
      </p:grpSp>
      <p:grpSp>
        <p:nvGrpSpPr>
          <p:cNvPr name="Group 17" id="17"/>
          <p:cNvGrpSpPr/>
          <p:nvPr/>
        </p:nvGrpSpPr>
        <p:grpSpPr>
          <a:xfrm rot="0">
            <a:off x="9617519" y="6322837"/>
            <a:ext cx="5289903" cy="2853400"/>
            <a:chOff x="0" y="0"/>
            <a:chExt cx="7053203" cy="3804534"/>
          </a:xfrm>
        </p:grpSpPr>
        <p:sp>
          <p:nvSpPr>
            <p:cNvPr name="TextBox 18" id="18"/>
            <p:cNvSpPr txBox="true"/>
            <p:nvPr/>
          </p:nvSpPr>
          <p:spPr>
            <a:xfrm rot="0">
              <a:off x="0" y="76200"/>
              <a:ext cx="7053203" cy="732330"/>
            </a:xfrm>
            <a:prstGeom prst="rect">
              <a:avLst/>
            </a:prstGeom>
          </p:spPr>
          <p:txBody>
            <a:bodyPr anchor="t" rtlCol="false" tIns="0" lIns="0" bIns="0" rIns="0">
              <a:spAutoFit/>
            </a:bodyPr>
            <a:lstStyle/>
            <a:p>
              <a:pPr algn="ctr">
                <a:lnSpc>
                  <a:spcPts val="3999"/>
                </a:lnSpc>
              </a:pPr>
              <a:r>
                <a:rPr lang="en-US" b="true" sz="3999" spc="-139">
                  <a:solidFill>
                    <a:srgbClr val="FFFFFF"/>
                  </a:solidFill>
                  <a:latin typeface="Open Sauce Medium"/>
                  <a:ea typeface="Open Sauce Medium"/>
                  <a:cs typeface="Open Sauce Medium"/>
                  <a:sym typeface="Open Sauce Medium"/>
                </a:rPr>
                <a:t>Not A Good Fit</a:t>
              </a:r>
            </a:p>
          </p:txBody>
        </p:sp>
        <p:sp>
          <p:nvSpPr>
            <p:cNvPr name="TextBox 19" id="19"/>
            <p:cNvSpPr txBox="true"/>
            <p:nvPr/>
          </p:nvSpPr>
          <p:spPr>
            <a:xfrm rot="0">
              <a:off x="0" y="1035573"/>
              <a:ext cx="7053203" cy="2768961"/>
            </a:xfrm>
            <a:prstGeom prst="rect">
              <a:avLst/>
            </a:prstGeom>
          </p:spPr>
          <p:txBody>
            <a:bodyPr anchor="t" rtlCol="false" tIns="0" lIns="0" bIns="0" rIns="0">
              <a:spAutoFit/>
            </a:bodyPr>
            <a:lstStyle/>
            <a:p>
              <a:pPr algn="ctr">
                <a:lnSpc>
                  <a:spcPts val="3374"/>
                </a:lnSpc>
              </a:pPr>
              <a:r>
                <a:rPr lang="en-US" sz="2499" spc="-87">
                  <a:solidFill>
                    <a:srgbClr val="FFFFFF"/>
                  </a:solidFill>
                  <a:latin typeface="Open Sauce"/>
                  <a:ea typeface="Open Sauce"/>
                  <a:cs typeface="Open Sauce"/>
                  <a:sym typeface="Open Sauce"/>
                </a:rPr>
                <a:t>Not ideal for those with serious health (Pre-X) conditions requiring frequent care, or for those whose healthcare costs are covered by an employer or government program</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2F58"/>
        </a:solidFill>
      </p:bgPr>
    </p:bg>
    <p:spTree>
      <p:nvGrpSpPr>
        <p:cNvPr id="1" name=""/>
        <p:cNvGrpSpPr/>
        <p:nvPr/>
      </p:nvGrpSpPr>
      <p:grpSpPr>
        <a:xfrm>
          <a:off x="0" y="0"/>
          <a:ext cx="0" cy="0"/>
          <a:chOff x="0" y="0"/>
          <a:chExt cx="0" cy="0"/>
        </a:xfrm>
      </p:grpSpPr>
      <p:grpSp>
        <p:nvGrpSpPr>
          <p:cNvPr name="Group 2" id="2"/>
          <p:cNvGrpSpPr/>
          <p:nvPr/>
        </p:nvGrpSpPr>
        <p:grpSpPr>
          <a:xfrm rot="0">
            <a:off x="0" y="-3553"/>
            <a:ext cx="8966188" cy="10290553"/>
            <a:chOff x="0" y="0"/>
            <a:chExt cx="1389097" cy="1594276"/>
          </a:xfrm>
        </p:grpSpPr>
        <p:sp>
          <p:nvSpPr>
            <p:cNvPr name="Freeform 3" id="3"/>
            <p:cNvSpPr/>
            <p:nvPr/>
          </p:nvSpPr>
          <p:spPr>
            <a:xfrm flipH="false" flipV="false" rot="0">
              <a:off x="0" y="0"/>
              <a:ext cx="1389097" cy="1594276"/>
            </a:xfrm>
            <a:custGeom>
              <a:avLst/>
              <a:gdLst/>
              <a:ahLst/>
              <a:cxnLst/>
              <a:rect r="r" b="b" t="t" l="l"/>
              <a:pathLst>
                <a:path h="1594276" w="1389097">
                  <a:moveTo>
                    <a:pt x="0" y="0"/>
                  </a:moveTo>
                  <a:lnTo>
                    <a:pt x="1389097" y="0"/>
                  </a:lnTo>
                  <a:lnTo>
                    <a:pt x="1389097" y="1594276"/>
                  </a:lnTo>
                  <a:lnTo>
                    <a:pt x="0" y="1594276"/>
                  </a:lnTo>
                  <a:close/>
                </a:path>
              </a:pathLst>
            </a:custGeom>
            <a:blipFill>
              <a:blip r:embed="rId2"/>
              <a:stretch>
                <a:fillRect l="-22182" t="0" r="-22182" b="0"/>
              </a:stretch>
            </a:blipFill>
          </p:spPr>
        </p:sp>
      </p:grpSp>
      <p:grpSp>
        <p:nvGrpSpPr>
          <p:cNvPr name="Group 4" id="4"/>
          <p:cNvGrpSpPr/>
          <p:nvPr/>
        </p:nvGrpSpPr>
        <p:grpSpPr>
          <a:xfrm rot="0">
            <a:off x="521810" y="1906185"/>
            <a:ext cx="6540996" cy="8224087"/>
            <a:chOff x="0" y="0"/>
            <a:chExt cx="5050448" cy="6350000"/>
          </a:xfrm>
        </p:grpSpPr>
        <p:sp>
          <p:nvSpPr>
            <p:cNvPr name="Freeform 5" id="5"/>
            <p:cNvSpPr/>
            <p:nvPr/>
          </p:nvSpPr>
          <p:spPr>
            <a:xfrm flipH="false" flipV="false" rot="0">
              <a:off x="0" y="0"/>
              <a:ext cx="5050448" cy="6350000"/>
            </a:xfrm>
            <a:custGeom>
              <a:avLst/>
              <a:gdLst/>
              <a:ahLst/>
              <a:cxnLst/>
              <a:rect r="r" b="b" t="t" l="l"/>
              <a:pathLst>
                <a:path h="6350000" w="5050448">
                  <a:moveTo>
                    <a:pt x="2525224" y="6350000"/>
                  </a:moveTo>
                  <a:cubicBezTo>
                    <a:pt x="1131300" y="6350000"/>
                    <a:pt x="0" y="5354320"/>
                    <a:pt x="0" y="4127500"/>
                  </a:cubicBezTo>
                  <a:lnTo>
                    <a:pt x="0" y="2222500"/>
                  </a:lnTo>
                  <a:cubicBezTo>
                    <a:pt x="0" y="995680"/>
                    <a:pt x="1131300" y="0"/>
                    <a:pt x="2525224" y="0"/>
                  </a:cubicBezTo>
                  <a:cubicBezTo>
                    <a:pt x="3919148" y="0"/>
                    <a:pt x="5050448" y="995680"/>
                    <a:pt x="5050448" y="2222500"/>
                  </a:cubicBezTo>
                  <a:lnTo>
                    <a:pt x="5050448" y="4127500"/>
                  </a:lnTo>
                  <a:cubicBezTo>
                    <a:pt x="5050448" y="5354320"/>
                    <a:pt x="3919148" y="6350000"/>
                    <a:pt x="2525224" y="6350000"/>
                  </a:cubicBezTo>
                  <a:close/>
                </a:path>
              </a:pathLst>
            </a:custGeom>
            <a:blipFill>
              <a:blip r:embed="rId3"/>
              <a:stretch>
                <a:fillRect l="-44180" t="0" r="-44180" b="0"/>
              </a:stretch>
            </a:blipFill>
          </p:spPr>
        </p:sp>
      </p:grpSp>
      <p:grpSp>
        <p:nvGrpSpPr>
          <p:cNvPr name="Group 6" id="6"/>
          <p:cNvGrpSpPr/>
          <p:nvPr/>
        </p:nvGrpSpPr>
        <p:grpSpPr>
          <a:xfrm rot="0">
            <a:off x="9936405" y="770453"/>
            <a:ext cx="7322895" cy="4792202"/>
            <a:chOff x="0" y="0"/>
            <a:chExt cx="9763861" cy="6389602"/>
          </a:xfrm>
        </p:grpSpPr>
        <p:sp>
          <p:nvSpPr>
            <p:cNvPr name="TextBox 7" id="7"/>
            <p:cNvSpPr txBox="true"/>
            <p:nvPr/>
          </p:nvSpPr>
          <p:spPr>
            <a:xfrm rot="0">
              <a:off x="0" y="133350"/>
              <a:ext cx="9763861" cy="3930650"/>
            </a:xfrm>
            <a:prstGeom prst="rect">
              <a:avLst/>
            </a:prstGeom>
          </p:spPr>
          <p:txBody>
            <a:bodyPr anchor="t" rtlCol="false" tIns="0" lIns="0" bIns="0" rIns="0">
              <a:spAutoFit/>
            </a:bodyPr>
            <a:lstStyle/>
            <a:p>
              <a:pPr algn="l">
                <a:lnSpc>
                  <a:spcPts val="7500"/>
                </a:lnSpc>
              </a:pPr>
              <a:r>
                <a:rPr lang="en-US" sz="7500" spc="-262" u="sng">
                  <a:solidFill>
                    <a:srgbClr val="FFFFFF"/>
                  </a:solidFill>
                  <a:latin typeface="Tex Gyre Bonum"/>
                  <a:ea typeface="Tex Gyre Bonum"/>
                  <a:cs typeface="Tex Gyre Bonum"/>
                  <a:sym typeface="Tex Gyre Bonum"/>
                </a:rPr>
                <a:t>Ensuring The Right Fit.</a:t>
              </a:r>
            </a:p>
            <a:p>
              <a:pPr algn="l">
                <a:lnSpc>
                  <a:spcPts val="7500"/>
                </a:lnSpc>
              </a:pPr>
            </a:p>
          </p:txBody>
        </p:sp>
        <p:sp>
          <p:nvSpPr>
            <p:cNvPr name="TextBox 8" id="8"/>
            <p:cNvSpPr txBox="true"/>
            <p:nvPr/>
          </p:nvSpPr>
          <p:spPr>
            <a:xfrm rot="0">
              <a:off x="0" y="4179513"/>
              <a:ext cx="9763861" cy="2210089"/>
            </a:xfrm>
            <a:prstGeom prst="rect">
              <a:avLst/>
            </a:prstGeom>
          </p:spPr>
          <p:txBody>
            <a:bodyPr anchor="t" rtlCol="false" tIns="0" lIns="0" bIns="0" rIns="0">
              <a:spAutoFit/>
            </a:bodyPr>
            <a:lstStyle/>
            <a:p>
              <a:pPr algn="l">
                <a:lnSpc>
                  <a:spcPts val="3374"/>
                </a:lnSpc>
              </a:pPr>
              <a:r>
                <a:rPr lang="en-US" sz="2499" spc="-87">
                  <a:solidFill>
                    <a:srgbClr val="FFFFFF"/>
                  </a:solidFill>
                  <a:latin typeface="Open Sauce"/>
                  <a:ea typeface="Open Sauce"/>
                  <a:cs typeface="Open Sauce"/>
                  <a:sym typeface="Open Sauce"/>
                </a:rPr>
                <a:t>By helping people understand how ShareWELL can save them money and its limitations, you’ll ensure the right individuals join our community and experience more affordable healthcare.</a:t>
              </a:r>
            </a:p>
          </p:txBody>
        </p:sp>
      </p:grpSp>
      <p:sp>
        <p:nvSpPr>
          <p:cNvPr name="Freeform 9" id="9"/>
          <p:cNvSpPr/>
          <p:nvPr/>
        </p:nvSpPr>
        <p:spPr>
          <a:xfrm flipH="false" flipV="false" rot="-10494171">
            <a:off x="14178839" y="-973427"/>
            <a:ext cx="5061392" cy="2887294"/>
          </a:xfrm>
          <a:custGeom>
            <a:avLst/>
            <a:gdLst/>
            <a:ahLst/>
            <a:cxnLst/>
            <a:rect r="r" b="b" t="t" l="l"/>
            <a:pathLst>
              <a:path h="2887294" w="5061392">
                <a:moveTo>
                  <a:pt x="0" y="0"/>
                </a:moveTo>
                <a:lnTo>
                  <a:pt x="5061392" y="0"/>
                </a:lnTo>
                <a:lnTo>
                  <a:pt x="5061392" y="2887293"/>
                </a:lnTo>
                <a:lnTo>
                  <a:pt x="0" y="2887293"/>
                </a:lnTo>
                <a:lnTo>
                  <a:pt x="0" y="0"/>
                </a:lnTo>
                <a:close/>
              </a:path>
            </a:pathLst>
          </a:custGeom>
          <a:blipFill>
            <a:blip r:embed="rId4">
              <a:alphaModFix amt="30000"/>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10400455" y="5562654"/>
            <a:ext cx="5831329" cy="2713794"/>
            <a:chOff x="0" y="0"/>
            <a:chExt cx="7775106" cy="3618392"/>
          </a:xfrm>
        </p:grpSpPr>
        <p:sp>
          <p:nvSpPr>
            <p:cNvPr name="TextBox 11" id="11"/>
            <p:cNvSpPr txBox="true"/>
            <p:nvPr/>
          </p:nvSpPr>
          <p:spPr>
            <a:xfrm rot="0">
              <a:off x="0" y="76200"/>
              <a:ext cx="7775106" cy="732330"/>
            </a:xfrm>
            <a:prstGeom prst="rect">
              <a:avLst/>
            </a:prstGeom>
          </p:spPr>
          <p:txBody>
            <a:bodyPr anchor="t" rtlCol="false" tIns="0" lIns="0" bIns="0" rIns="0">
              <a:spAutoFit/>
            </a:bodyPr>
            <a:lstStyle/>
            <a:p>
              <a:pPr algn="ctr">
                <a:lnSpc>
                  <a:spcPts val="3999"/>
                </a:lnSpc>
              </a:pPr>
            </a:p>
          </p:txBody>
        </p:sp>
        <p:sp>
          <p:nvSpPr>
            <p:cNvPr name="TextBox 12" id="12"/>
            <p:cNvSpPr txBox="true"/>
            <p:nvPr/>
          </p:nvSpPr>
          <p:spPr>
            <a:xfrm rot="0">
              <a:off x="0" y="1045098"/>
              <a:ext cx="7775106" cy="2573294"/>
            </a:xfrm>
            <a:prstGeom prst="rect">
              <a:avLst/>
            </a:prstGeom>
          </p:spPr>
          <p:txBody>
            <a:bodyPr anchor="t" rtlCol="false" tIns="0" lIns="0" bIns="0" rIns="0">
              <a:spAutoFit/>
            </a:bodyPr>
            <a:lstStyle/>
            <a:p>
              <a:pPr algn="ctr">
                <a:lnSpc>
                  <a:spcPts val="3105"/>
                </a:lnSpc>
              </a:pPr>
              <a:r>
                <a:rPr lang="en-US" sz="2300" i="true" spc="-80">
                  <a:solidFill>
                    <a:srgbClr val="FFFFFF"/>
                  </a:solidFill>
                  <a:latin typeface="Open Sauce Italics"/>
                  <a:ea typeface="Open Sauce Italics"/>
                  <a:cs typeface="Open Sauce Italics"/>
                  <a:sym typeface="Open Sauce Italics"/>
                </a:rPr>
                <a:t>ShareWELL has limitations for pre-existing conditions and those already pregnant. By having these limitations in place, we can provide a more affordable approach for the right people.</a:t>
              </a:r>
            </a:p>
          </p:txBody>
        </p:sp>
      </p:grpSp>
      <p:sp>
        <p:nvSpPr>
          <p:cNvPr name="Freeform 13" id="13"/>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6"/>
            <a:stretch>
              <a:fillRect l="0" t="-50813"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C6835"/>
        </a:solidFill>
      </p:bgPr>
    </p:bg>
    <p:spTree>
      <p:nvGrpSpPr>
        <p:cNvPr id="1" name=""/>
        <p:cNvGrpSpPr/>
        <p:nvPr/>
      </p:nvGrpSpPr>
      <p:grpSpPr>
        <a:xfrm>
          <a:off x="0" y="0"/>
          <a:ext cx="0" cy="0"/>
          <a:chOff x="0" y="0"/>
          <a:chExt cx="0" cy="0"/>
        </a:xfrm>
      </p:grpSpPr>
      <p:grpSp>
        <p:nvGrpSpPr>
          <p:cNvPr name="Group 2" id="2"/>
          <p:cNvGrpSpPr/>
          <p:nvPr/>
        </p:nvGrpSpPr>
        <p:grpSpPr>
          <a:xfrm rot="0">
            <a:off x="1511065" y="1067242"/>
            <a:ext cx="6080354" cy="1681582"/>
            <a:chOff x="0" y="0"/>
            <a:chExt cx="8107139" cy="2242109"/>
          </a:xfrm>
        </p:grpSpPr>
        <p:sp>
          <p:nvSpPr>
            <p:cNvPr name="TextBox 3" id="3"/>
            <p:cNvSpPr txBox="true"/>
            <p:nvPr/>
          </p:nvSpPr>
          <p:spPr>
            <a:xfrm rot="0">
              <a:off x="0" y="76200"/>
              <a:ext cx="8107139" cy="1405394"/>
            </a:xfrm>
            <a:prstGeom prst="rect">
              <a:avLst/>
            </a:prstGeom>
          </p:spPr>
          <p:txBody>
            <a:bodyPr anchor="t" rtlCol="false" tIns="0" lIns="0" bIns="0" rIns="0">
              <a:spAutoFit/>
            </a:bodyPr>
            <a:lstStyle/>
            <a:p>
              <a:pPr algn="ctr">
                <a:lnSpc>
                  <a:spcPts val="3999"/>
                </a:lnSpc>
              </a:pPr>
              <a:r>
                <a:rPr lang="en-US" b="true" sz="3999" spc="-139">
                  <a:solidFill>
                    <a:srgbClr val="FFFFFF"/>
                  </a:solidFill>
                  <a:latin typeface="Open Sauce Medium"/>
                  <a:ea typeface="Open Sauce Medium"/>
                  <a:cs typeface="Open Sauce Medium"/>
                  <a:sym typeface="Open Sauce Medium"/>
                </a:rPr>
                <a:t> Annual Healthcare Spending</a:t>
              </a:r>
            </a:p>
          </p:txBody>
        </p:sp>
        <p:sp>
          <p:nvSpPr>
            <p:cNvPr name="TextBox 4" id="4"/>
            <p:cNvSpPr txBox="true"/>
            <p:nvPr/>
          </p:nvSpPr>
          <p:spPr>
            <a:xfrm rot="0">
              <a:off x="0" y="1708637"/>
              <a:ext cx="8107139" cy="533472"/>
            </a:xfrm>
            <a:prstGeom prst="rect">
              <a:avLst/>
            </a:prstGeom>
          </p:spPr>
          <p:txBody>
            <a:bodyPr anchor="t" rtlCol="false" tIns="0" lIns="0" bIns="0" rIns="0">
              <a:spAutoFit/>
            </a:bodyPr>
            <a:lstStyle/>
            <a:p>
              <a:pPr algn="ctr">
                <a:lnSpc>
                  <a:spcPts val="3374"/>
                </a:lnSpc>
              </a:pPr>
              <a:r>
                <a:rPr lang="en-US" sz="2499" spc="-87">
                  <a:solidFill>
                    <a:srgbClr val="FFFFFF"/>
                  </a:solidFill>
                  <a:latin typeface="Open Sauce"/>
                  <a:ea typeface="Open Sauce"/>
                  <a:cs typeface="Open Sauce"/>
                  <a:sym typeface="Open Sauce"/>
                </a:rPr>
                <a:t>Individual, Couples &amp; Families </a:t>
              </a:r>
            </a:p>
          </p:txBody>
        </p:sp>
      </p:grpSp>
      <p:grpSp>
        <p:nvGrpSpPr>
          <p:cNvPr name="Group 5" id="5"/>
          <p:cNvGrpSpPr/>
          <p:nvPr/>
        </p:nvGrpSpPr>
        <p:grpSpPr>
          <a:xfrm rot="0">
            <a:off x="10696377" y="1028700"/>
            <a:ext cx="6080354" cy="1720123"/>
            <a:chOff x="0" y="0"/>
            <a:chExt cx="8107139" cy="2293498"/>
          </a:xfrm>
        </p:grpSpPr>
        <p:sp>
          <p:nvSpPr>
            <p:cNvPr name="TextBox 6" id="6"/>
            <p:cNvSpPr txBox="true"/>
            <p:nvPr/>
          </p:nvSpPr>
          <p:spPr>
            <a:xfrm rot="0">
              <a:off x="0" y="76200"/>
              <a:ext cx="8107139" cy="1405394"/>
            </a:xfrm>
            <a:prstGeom prst="rect">
              <a:avLst/>
            </a:prstGeom>
          </p:spPr>
          <p:txBody>
            <a:bodyPr anchor="t" rtlCol="false" tIns="0" lIns="0" bIns="0" rIns="0">
              <a:spAutoFit/>
            </a:bodyPr>
            <a:lstStyle/>
            <a:p>
              <a:pPr algn="ctr">
                <a:lnSpc>
                  <a:spcPts val="3999"/>
                </a:lnSpc>
              </a:pPr>
              <a:r>
                <a:rPr lang="en-US" b="true" sz="3999" spc="-139">
                  <a:solidFill>
                    <a:srgbClr val="FFFFFF"/>
                  </a:solidFill>
                  <a:latin typeface="Open Sauce Medium"/>
                  <a:ea typeface="Open Sauce Medium"/>
                  <a:cs typeface="Open Sauce Medium"/>
                  <a:sym typeface="Open Sauce Medium"/>
                </a:rPr>
                <a:t> Annual Healthcare Spending</a:t>
              </a:r>
            </a:p>
          </p:txBody>
        </p:sp>
        <p:sp>
          <p:nvSpPr>
            <p:cNvPr name="TextBox 7" id="7"/>
            <p:cNvSpPr txBox="true"/>
            <p:nvPr/>
          </p:nvSpPr>
          <p:spPr>
            <a:xfrm rot="0">
              <a:off x="0" y="1760026"/>
              <a:ext cx="8107139" cy="533472"/>
            </a:xfrm>
            <a:prstGeom prst="rect">
              <a:avLst/>
            </a:prstGeom>
          </p:spPr>
          <p:txBody>
            <a:bodyPr anchor="t" rtlCol="false" tIns="0" lIns="0" bIns="0" rIns="0">
              <a:spAutoFit/>
            </a:bodyPr>
            <a:lstStyle/>
            <a:p>
              <a:pPr algn="ctr">
                <a:lnSpc>
                  <a:spcPts val="3374"/>
                </a:lnSpc>
              </a:pPr>
              <a:r>
                <a:rPr lang="en-US" sz="2499" spc="-87">
                  <a:solidFill>
                    <a:srgbClr val="FFFFFF"/>
                  </a:solidFill>
                  <a:latin typeface="Open Sauce"/>
                  <a:ea typeface="Open Sauce"/>
                  <a:cs typeface="Open Sauce"/>
                  <a:sym typeface="Open Sauce"/>
                </a:rPr>
                <a:t>Company’s by Number of Employees</a:t>
              </a:r>
            </a:p>
          </p:txBody>
        </p:sp>
      </p:grpSp>
      <p:pic>
        <p:nvPicPr>
          <p:cNvPr name="Picture 8" id="8"/>
          <p:cNvPicPr>
            <a:picLocks noChangeAspect="true"/>
          </p:cNvPicPr>
          <p:nvPr/>
        </p:nvPicPr>
        <p:blipFill>
          <a:blip r:embed="rId2"/>
          <a:stretch>
            <a:fillRect/>
          </a:stretch>
        </p:blipFill>
        <p:spPr>
          <a:xfrm rot="0">
            <a:off x="-412598" y="2576197"/>
            <a:ext cx="9258316" cy="6453203"/>
          </a:xfrm>
          <a:prstGeom prst="rect">
            <a:avLst/>
          </a:prstGeom>
        </p:spPr>
      </p:pic>
      <p:pic>
        <p:nvPicPr>
          <p:cNvPr name="Picture 9" id="9"/>
          <p:cNvPicPr>
            <a:picLocks noChangeAspect="true"/>
          </p:cNvPicPr>
          <p:nvPr/>
        </p:nvPicPr>
        <p:blipFill>
          <a:blip r:embed="rId3"/>
          <a:stretch>
            <a:fillRect/>
          </a:stretch>
        </p:blipFill>
        <p:spPr>
          <a:xfrm rot="0">
            <a:off x="8884674" y="2586393"/>
            <a:ext cx="9135955" cy="6267634"/>
          </a:xfrm>
          <a:prstGeom prst="rect">
            <a:avLst/>
          </a:prstGeom>
        </p:spPr>
      </p:pic>
      <p:sp>
        <p:nvSpPr>
          <p:cNvPr name="AutoShape 10" id="10"/>
          <p:cNvSpPr/>
          <p:nvPr/>
        </p:nvSpPr>
        <p:spPr>
          <a:xfrm flipH="true" flipV="true">
            <a:off x="9143995" y="1028700"/>
            <a:ext cx="5" cy="7262564"/>
          </a:xfrm>
          <a:prstGeom prst="line">
            <a:avLst/>
          </a:prstGeom>
          <a:ln cap="flat" w="19050">
            <a:solidFill>
              <a:srgbClr val="FFFFFF"/>
            </a:solidFill>
            <a:prstDash val="solid"/>
            <a:headEnd type="none" len="sm" w="sm"/>
            <a:tailEnd type="none" len="sm" w="sm"/>
          </a:ln>
        </p:spPr>
      </p:sp>
      <p:sp>
        <p:nvSpPr>
          <p:cNvPr name="Freeform 11" id="11"/>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4"/>
            <a:stretch>
              <a:fillRect l="0" t="-50813"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2F58"/>
        </a:solidFill>
      </p:bgPr>
    </p:bg>
    <p:spTree>
      <p:nvGrpSpPr>
        <p:cNvPr id="1" name=""/>
        <p:cNvGrpSpPr/>
        <p:nvPr/>
      </p:nvGrpSpPr>
      <p:grpSpPr>
        <a:xfrm>
          <a:off x="0" y="0"/>
          <a:ext cx="0" cy="0"/>
          <a:chOff x="0" y="0"/>
          <a:chExt cx="0" cy="0"/>
        </a:xfrm>
      </p:grpSpPr>
      <p:grpSp>
        <p:nvGrpSpPr>
          <p:cNvPr name="Group 2" id="2"/>
          <p:cNvGrpSpPr/>
          <p:nvPr/>
        </p:nvGrpSpPr>
        <p:grpSpPr>
          <a:xfrm rot="0">
            <a:off x="196939" y="182874"/>
            <a:ext cx="17894122" cy="9921251"/>
            <a:chOff x="0" y="0"/>
            <a:chExt cx="4712855" cy="2613004"/>
          </a:xfrm>
        </p:grpSpPr>
        <p:sp>
          <p:nvSpPr>
            <p:cNvPr name="Freeform 3" id="3"/>
            <p:cNvSpPr/>
            <p:nvPr/>
          </p:nvSpPr>
          <p:spPr>
            <a:xfrm flipH="false" flipV="false" rot="0">
              <a:off x="0" y="0"/>
              <a:ext cx="4712855" cy="2613004"/>
            </a:xfrm>
            <a:custGeom>
              <a:avLst/>
              <a:gdLst/>
              <a:ahLst/>
              <a:cxnLst/>
              <a:rect r="r" b="b" t="t" l="l"/>
              <a:pathLst>
                <a:path h="2613004" w="4712855">
                  <a:moveTo>
                    <a:pt x="8653" y="0"/>
                  </a:moveTo>
                  <a:lnTo>
                    <a:pt x="4704202" y="0"/>
                  </a:lnTo>
                  <a:cubicBezTo>
                    <a:pt x="4708981" y="0"/>
                    <a:pt x="4712855" y="3874"/>
                    <a:pt x="4712855" y="8653"/>
                  </a:cubicBezTo>
                  <a:lnTo>
                    <a:pt x="4712855" y="2604351"/>
                  </a:lnTo>
                  <a:cubicBezTo>
                    <a:pt x="4712855" y="2609130"/>
                    <a:pt x="4708981" y="2613004"/>
                    <a:pt x="4704202" y="2613004"/>
                  </a:cubicBezTo>
                  <a:lnTo>
                    <a:pt x="8653" y="2613004"/>
                  </a:lnTo>
                  <a:cubicBezTo>
                    <a:pt x="3874" y="2613004"/>
                    <a:pt x="0" y="2609130"/>
                    <a:pt x="0" y="2604351"/>
                  </a:cubicBezTo>
                  <a:lnTo>
                    <a:pt x="0" y="8653"/>
                  </a:lnTo>
                  <a:cubicBezTo>
                    <a:pt x="0" y="3874"/>
                    <a:pt x="3874" y="0"/>
                    <a:pt x="8653" y="0"/>
                  </a:cubicBezTo>
                  <a:close/>
                </a:path>
              </a:pathLst>
            </a:custGeom>
            <a:solidFill>
              <a:srgbClr val="FFFFFF"/>
            </a:solidFill>
          </p:spPr>
        </p:sp>
        <p:sp>
          <p:nvSpPr>
            <p:cNvPr name="TextBox 4" id="4"/>
            <p:cNvSpPr txBox="true"/>
            <p:nvPr/>
          </p:nvSpPr>
          <p:spPr>
            <a:xfrm>
              <a:off x="0" y="-47625"/>
              <a:ext cx="4712855" cy="2660629"/>
            </a:xfrm>
            <a:prstGeom prst="rect">
              <a:avLst/>
            </a:prstGeom>
          </p:spPr>
          <p:txBody>
            <a:bodyPr anchor="ctr" rtlCol="false" tIns="50800" lIns="50800" bIns="50800" rIns="50800"/>
            <a:lstStyle/>
            <a:p>
              <a:pPr algn="ctr">
                <a:lnSpc>
                  <a:spcPts val="3499"/>
                </a:lnSpc>
              </a:pPr>
            </a:p>
          </p:txBody>
        </p:sp>
      </p:grpSp>
      <p:grpSp>
        <p:nvGrpSpPr>
          <p:cNvPr name="Group 5" id="5"/>
          <p:cNvGrpSpPr/>
          <p:nvPr/>
        </p:nvGrpSpPr>
        <p:grpSpPr>
          <a:xfrm rot="0">
            <a:off x="641472" y="515620"/>
            <a:ext cx="10917844" cy="1026133"/>
            <a:chOff x="0" y="0"/>
            <a:chExt cx="14557125" cy="1368177"/>
          </a:xfrm>
        </p:grpSpPr>
        <p:sp>
          <p:nvSpPr>
            <p:cNvPr name="TextBox 6" id="6"/>
            <p:cNvSpPr txBox="true"/>
            <p:nvPr/>
          </p:nvSpPr>
          <p:spPr>
            <a:xfrm rot="0">
              <a:off x="0" y="95250"/>
              <a:ext cx="14557125" cy="912211"/>
            </a:xfrm>
            <a:prstGeom prst="rect">
              <a:avLst/>
            </a:prstGeom>
          </p:spPr>
          <p:txBody>
            <a:bodyPr anchor="t" rtlCol="false" tIns="0" lIns="0" bIns="0" rIns="0">
              <a:spAutoFit/>
            </a:bodyPr>
            <a:lstStyle/>
            <a:p>
              <a:pPr algn="l">
                <a:lnSpc>
                  <a:spcPts val="5000"/>
                </a:lnSpc>
              </a:pPr>
              <a:r>
                <a:rPr lang="en-US" sz="5000" spc="-150">
                  <a:solidFill>
                    <a:srgbClr val="002F58"/>
                  </a:solidFill>
                  <a:latin typeface="Tex Gyre Bonum"/>
                  <a:ea typeface="Tex Gyre Bonum"/>
                  <a:cs typeface="Tex Gyre Bonum"/>
                  <a:sym typeface="Tex Gyre Bonum"/>
                </a:rPr>
                <a:t>Advantages</a:t>
              </a:r>
            </a:p>
          </p:txBody>
        </p:sp>
        <p:sp>
          <p:nvSpPr>
            <p:cNvPr name="TextBox 7" id="7"/>
            <p:cNvSpPr txBox="true"/>
            <p:nvPr/>
          </p:nvSpPr>
          <p:spPr>
            <a:xfrm rot="0">
              <a:off x="0" y="978886"/>
              <a:ext cx="14557125" cy="389291"/>
            </a:xfrm>
            <a:prstGeom prst="rect">
              <a:avLst/>
            </a:prstGeom>
          </p:spPr>
          <p:txBody>
            <a:bodyPr anchor="t" rtlCol="false" tIns="0" lIns="0" bIns="0" rIns="0">
              <a:spAutoFit/>
            </a:bodyPr>
            <a:lstStyle/>
            <a:p>
              <a:pPr algn="l">
                <a:lnSpc>
                  <a:spcPts val="2430"/>
                </a:lnSpc>
              </a:pPr>
              <a:r>
                <a:rPr lang="en-US" sz="1800" spc="-63">
                  <a:solidFill>
                    <a:srgbClr val="002F58"/>
                  </a:solidFill>
                  <a:latin typeface="Open Sauce"/>
                  <a:ea typeface="Open Sauce"/>
                  <a:cs typeface="Open Sauce"/>
                  <a:sym typeface="Open Sauce"/>
                </a:rPr>
                <a:t>Examples of communities where ShareWELL can be the right fit.</a:t>
              </a:r>
            </a:p>
          </p:txBody>
        </p:sp>
      </p:grpSp>
      <p:grpSp>
        <p:nvGrpSpPr>
          <p:cNvPr name="Group 8" id="8"/>
          <p:cNvGrpSpPr/>
          <p:nvPr/>
        </p:nvGrpSpPr>
        <p:grpSpPr>
          <a:xfrm rot="0">
            <a:off x="10807830" y="584594"/>
            <a:ext cx="7008452" cy="888213"/>
            <a:chOff x="0" y="0"/>
            <a:chExt cx="5287277" cy="670080"/>
          </a:xfrm>
        </p:grpSpPr>
        <p:sp>
          <p:nvSpPr>
            <p:cNvPr name="Freeform 9" id="9"/>
            <p:cNvSpPr/>
            <p:nvPr/>
          </p:nvSpPr>
          <p:spPr>
            <a:xfrm flipH="false" flipV="false" rot="0">
              <a:off x="0" y="0"/>
              <a:ext cx="5287277" cy="670080"/>
            </a:xfrm>
            <a:custGeom>
              <a:avLst/>
              <a:gdLst/>
              <a:ahLst/>
              <a:cxnLst/>
              <a:rect r="r" b="b" t="t" l="l"/>
              <a:pathLst>
                <a:path h="670080" w="5287277">
                  <a:moveTo>
                    <a:pt x="22093" y="0"/>
                  </a:moveTo>
                  <a:lnTo>
                    <a:pt x="5265184" y="0"/>
                  </a:lnTo>
                  <a:cubicBezTo>
                    <a:pt x="5271044" y="0"/>
                    <a:pt x="5276663" y="2328"/>
                    <a:pt x="5280806" y="6471"/>
                  </a:cubicBezTo>
                  <a:cubicBezTo>
                    <a:pt x="5284950" y="10614"/>
                    <a:pt x="5287277" y="16234"/>
                    <a:pt x="5287277" y="22093"/>
                  </a:cubicBezTo>
                  <a:lnTo>
                    <a:pt x="5287277" y="647987"/>
                  </a:lnTo>
                  <a:cubicBezTo>
                    <a:pt x="5287277" y="653847"/>
                    <a:pt x="5284950" y="659466"/>
                    <a:pt x="5280806" y="663609"/>
                  </a:cubicBezTo>
                  <a:cubicBezTo>
                    <a:pt x="5276663" y="667753"/>
                    <a:pt x="5271044" y="670080"/>
                    <a:pt x="5265184" y="670080"/>
                  </a:cubicBezTo>
                  <a:lnTo>
                    <a:pt x="22093" y="670080"/>
                  </a:lnTo>
                  <a:cubicBezTo>
                    <a:pt x="16234" y="670080"/>
                    <a:pt x="10614" y="667753"/>
                    <a:pt x="6471" y="663609"/>
                  </a:cubicBezTo>
                  <a:cubicBezTo>
                    <a:pt x="2328" y="659466"/>
                    <a:pt x="0" y="653847"/>
                    <a:pt x="0" y="647987"/>
                  </a:cubicBezTo>
                  <a:lnTo>
                    <a:pt x="0" y="22093"/>
                  </a:lnTo>
                  <a:cubicBezTo>
                    <a:pt x="0" y="16234"/>
                    <a:pt x="2328" y="10614"/>
                    <a:pt x="6471" y="6471"/>
                  </a:cubicBezTo>
                  <a:cubicBezTo>
                    <a:pt x="10614" y="2328"/>
                    <a:pt x="16234" y="0"/>
                    <a:pt x="22093" y="0"/>
                  </a:cubicBezTo>
                  <a:close/>
                </a:path>
              </a:pathLst>
            </a:custGeom>
            <a:solidFill>
              <a:srgbClr val="0C6835"/>
            </a:solidFill>
            <a:ln cap="sq">
              <a:noFill/>
              <a:prstDash val="sysDot"/>
              <a:miter/>
            </a:ln>
          </p:spPr>
        </p:sp>
        <p:sp>
          <p:nvSpPr>
            <p:cNvPr name="TextBox 10" id="10"/>
            <p:cNvSpPr txBox="true"/>
            <p:nvPr/>
          </p:nvSpPr>
          <p:spPr>
            <a:xfrm>
              <a:off x="0" y="-28575"/>
              <a:ext cx="5287277" cy="698655"/>
            </a:xfrm>
            <a:prstGeom prst="rect">
              <a:avLst/>
            </a:prstGeom>
          </p:spPr>
          <p:txBody>
            <a:bodyPr anchor="ctr" rtlCol="false" tIns="254000" lIns="254000" bIns="254000" rIns="254000"/>
            <a:lstStyle/>
            <a:p>
              <a:pPr algn="just">
                <a:lnSpc>
                  <a:spcPts val="1960"/>
                </a:lnSpc>
              </a:pPr>
              <a:r>
                <a:rPr lang="en-US" sz="1400">
                  <a:solidFill>
                    <a:srgbClr val="FFFFFF"/>
                  </a:solidFill>
                  <a:latin typeface="Open Sauce"/>
                  <a:ea typeface="Open Sauce"/>
                  <a:cs typeface="Open Sauce"/>
                  <a:sym typeface="Open Sauce"/>
                </a:rPr>
                <a:t>Did you know? Many people with conventional plans pay the full cost of holistic care and often can afford it due to high monthly premiums.  </a:t>
              </a:r>
            </a:p>
          </p:txBody>
        </p:sp>
      </p:grpSp>
      <p:grpSp>
        <p:nvGrpSpPr>
          <p:cNvPr name="Group 11" id="11"/>
          <p:cNvGrpSpPr/>
          <p:nvPr/>
        </p:nvGrpSpPr>
        <p:grpSpPr>
          <a:xfrm rot="0">
            <a:off x="2435894" y="3707949"/>
            <a:ext cx="2836654" cy="2842706"/>
            <a:chOff x="0" y="0"/>
            <a:chExt cx="3782205" cy="3790274"/>
          </a:xfrm>
        </p:grpSpPr>
        <p:sp>
          <p:nvSpPr>
            <p:cNvPr name="Freeform 12" id="12"/>
            <p:cNvSpPr/>
            <p:nvPr/>
          </p:nvSpPr>
          <p:spPr>
            <a:xfrm flipH="false" flipV="false" rot="0">
              <a:off x="0" y="0"/>
              <a:ext cx="3782205" cy="3688674"/>
            </a:xfrm>
            <a:custGeom>
              <a:avLst/>
              <a:gdLst/>
              <a:ahLst/>
              <a:cxnLst/>
              <a:rect r="r" b="b" t="t" l="l"/>
              <a:pathLst>
                <a:path h="3688674" w="3782205">
                  <a:moveTo>
                    <a:pt x="0" y="0"/>
                  </a:moveTo>
                  <a:lnTo>
                    <a:pt x="3782205" y="0"/>
                  </a:lnTo>
                  <a:lnTo>
                    <a:pt x="3782205" y="3688674"/>
                  </a:lnTo>
                  <a:lnTo>
                    <a:pt x="0" y="3688674"/>
                  </a:lnTo>
                  <a:close/>
                </a:path>
              </a:pathLst>
            </a:custGeom>
            <a:solidFill>
              <a:srgbClr val="002F58"/>
            </a:solidFill>
          </p:spPr>
        </p:sp>
        <p:sp>
          <p:nvSpPr>
            <p:cNvPr name="Freeform 13" id="13"/>
            <p:cNvSpPr/>
            <p:nvPr/>
          </p:nvSpPr>
          <p:spPr>
            <a:xfrm flipH="false" flipV="false" rot="0">
              <a:off x="0" y="0"/>
              <a:ext cx="3782205" cy="3790274"/>
            </a:xfrm>
            <a:custGeom>
              <a:avLst/>
              <a:gdLst/>
              <a:ahLst/>
              <a:cxnLst/>
              <a:rect r="r" b="b" t="t" l="l"/>
              <a:pathLst>
                <a:path h="3790274" w="3782205">
                  <a:moveTo>
                    <a:pt x="0" y="3688674"/>
                  </a:moveTo>
                  <a:lnTo>
                    <a:pt x="3782205" y="3688674"/>
                  </a:lnTo>
                  <a:lnTo>
                    <a:pt x="3655205" y="3790274"/>
                  </a:lnTo>
                  <a:cubicBezTo>
                    <a:pt x="3655205" y="3790274"/>
                    <a:pt x="2664605" y="3714074"/>
                    <a:pt x="2563005" y="3714074"/>
                  </a:cubicBezTo>
                  <a:lnTo>
                    <a:pt x="1219200" y="3714074"/>
                  </a:lnTo>
                  <a:cubicBezTo>
                    <a:pt x="1117600" y="3714074"/>
                    <a:pt x="127000" y="3790274"/>
                    <a:pt x="127000" y="3790274"/>
                  </a:cubicBezTo>
                  <a:lnTo>
                    <a:pt x="0" y="3688674"/>
                  </a:lnTo>
                  <a:lnTo>
                    <a:pt x="0" y="0"/>
                  </a:lnTo>
                  <a:lnTo>
                    <a:pt x="3782205" y="0"/>
                  </a:lnTo>
                  <a:lnTo>
                    <a:pt x="3782205" y="3688674"/>
                  </a:lnTo>
                  <a:lnTo>
                    <a:pt x="12700" y="3688674"/>
                  </a:lnTo>
                  <a:lnTo>
                    <a:pt x="12700" y="3675974"/>
                  </a:lnTo>
                  <a:lnTo>
                    <a:pt x="3769505" y="3675974"/>
                  </a:lnTo>
                  <a:lnTo>
                    <a:pt x="3769505" y="12700"/>
                  </a:lnTo>
                  <a:lnTo>
                    <a:pt x="12700" y="12700"/>
                  </a:lnTo>
                  <a:lnTo>
                    <a:pt x="12700" y="3688674"/>
                  </a:lnTo>
                </a:path>
              </a:pathLst>
            </a:custGeom>
            <a:solidFill>
              <a:srgbClr val="394C60">
                <a:alpha val="9804"/>
              </a:srgbClr>
            </a:solidFill>
          </p:spPr>
        </p:sp>
        <p:sp>
          <p:nvSpPr>
            <p:cNvPr name="TextBox 14" id="14"/>
            <p:cNvSpPr txBox="true"/>
            <p:nvPr/>
          </p:nvSpPr>
          <p:spPr>
            <a:xfrm>
              <a:off x="0" y="-66675"/>
              <a:ext cx="3782205" cy="3755349"/>
            </a:xfrm>
            <a:prstGeom prst="rect">
              <a:avLst/>
            </a:prstGeom>
          </p:spPr>
          <p:txBody>
            <a:bodyPr anchor="t" rtlCol="false" tIns="203200" lIns="203200" bIns="203200" rIns="203200"/>
            <a:lstStyle/>
            <a:p>
              <a:pPr algn="l">
                <a:lnSpc>
                  <a:spcPts val="3219"/>
                </a:lnSpc>
              </a:pPr>
              <a:r>
                <a:rPr lang="en-US" sz="2299">
                  <a:solidFill>
                    <a:srgbClr val="FFFFFF"/>
                  </a:solidFill>
                  <a:latin typeface="Arimo"/>
                  <a:ea typeface="Arimo"/>
                  <a:cs typeface="Arimo"/>
                  <a:sym typeface="Arimo"/>
                </a:rPr>
                <a:t>Freedom to see any provider without network restrictions including internationally</a:t>
              </a:r>
            </a:p>
          </p:txBody>
        </p:sp>
      </p:grpSp>
      <p:grpSp>
        <p:nvGrpSpPr>
          <p:cNvPr name="Group 15" id="15"/>
          <p:cNvGrpSpPr/>
          <p:nvPr/>
        </p:nvGrpSpPr>
        <p:grpSpPr>
          <a:xfrm rot="0">
            <a:off x="4808235" y="4541615"/>
            <a:ext cx="2836654" cy="2666093"/>
            <a:chOff x="0" y="0"/>
            <a:chExt cx="3782205" cy="3554790"/>
          </a:xfrm>
        </p:grpSpPr>
        <p:sp>
          <p:nvSpPr>
            <p:cNvPr name="Freeform 16" id="16"/>
            <p:cNvSpPr/>
            <p:nvPr/>
          </p:nvSpPr>
          <p:spPr>
            <a:xfrm flipH="false" flipV="false" rot="0">
              <a:off x="0" y="0"/>
              <a:ext cx="3782205" cy="3453190"/>
            </a:xfrm>
            <a:custGeom>
              <a:avLst/>
              <a:gdLst/>
              <a:ahLst/>
              <a:cxnLst/>
              <a:rect r="r" b="b" t="t" l="l"/>
              <a:pathLst>
                <a:path h="3453190" w="3782205">
                  <a:moveTo>
                    <a:pt x="0" y="0"/>
                  </a:moveTo>
                  <a:lnTo>
                    <a:pt x="3782205" y="0"/>
                  </a:lnTo>
                  <a:lnTo>
                    <a:pt x="3782205" y="3453190"/>
                  </a:lnTo>
                  <a:lnTo>
                    <a:pt x="0" y="3453190"/>
                  </a:lnTo>
                  <a:close/>
                </a:path>
              </a:pathLst>
            </a:custGeom>
            <a:solidFill>
              <a:srgbClr val="0C6835"/>
            </a:solidFill>
          </p:spPr>
        </p:sp>
        <p:sp>
          <p:nvSpPr>
            <p:cNvPr name="Freeform 17" id="17"/>
            <p:cNvSpPr/>
            <p:nvPr/>
          </p:nvSpPr>
          <p:spPr>
            <a:xfrm flipH="false" flipV="false" rot="0">
              <a:off x="0" y="0"/>
              <a:ext cx="3782205" cy="3554790"/>
            </a:xfrm>
            <a:custGeom>
              <a:avLst/>
              <a:gdLst/>
              <a:ahLst/>
              <a:cxnLst/>
              <a:rect r="r" b="b" t="t" l="l"/>
              <a:pathLst>
                <a:path h="3554790" w="3782205">
                  <a:moveTo>
                    <a:pt x="0" y="3453190"/>
                  </a:moveTo>
                  <a:lnTo>
                    <a:pt x="3782205" y="3453190"/>
                  </a:lnTo>
                  <a:lnTo>
                    <a:pt x="3655205" y="3554790"/>
                  </a:lnTo>
                  <a:cubicBezTo>
                    <a:pt x="3655205" y="3554790"/>
                    <a:pt x="2664605" y="3478590"/>
                    <a:pt x="2563005" y="3478590"/>
                  </a:cubicBezTo>
                  <a:lnTo>
                    <a:pt x="1219200" y="3478590"/>
                  </a:lnTo>
                  <a:cubicBezTo>
                    <a:pt x="1117600" y="3478590"/>
                    <a:pt x="127000" y="3554790"/>
                    <a:pt x="127000" y="3554790"/>
                  </a:cubicBezTo>
                  <a:lnTo>
                    <a:pt x="0" y="3453190"/>
                  </a:lnTo>
                  <a:lnTo>
                    <a:pt x="0" y="0"/>
                  </a:lnTo>
                  <a:lnTo>
                    <a:pt x="3782205" y="0"/>
                  </a:lnTo>
                  <a:lnTo>
                    <a:pt x="3782205" y="3453190"/>
                  </a:lnTo>
                  <a:lnTo>
                    <a:pt x="12700" y="3453190"/>
                  </a:lnTo>
                  <a:lnTo>
                    <a:pt x="12700" y="3440490"/>
                  </a:lnTo>
                  <a:lnTo>
                    <a:pt x="3769505" y="3440490"/>
                  </a:lnTo>
                  <a:lnTo>
                    <a:pt x="3769505" y="12700"/>
                  </a:lnTo>
                  <a:lnTo>
                    <a:pt x="12700" y="12700"/>
                  </a:lnTo>
                  <a:lnTo>
                    <a:pt x="12700" y="3453190"/>
                  </a:lnTo>
                </a:path>
              </a:pathLst>
            </a:custGeom>
            <a:solidFill>
              <a:srgbClr val="394C60">
                <a:alpha val="9804"/>
              </a:srgbClr>
            </a:solidFill>
          </p:spPr>
        </p:sp>
        <p:sp>
          <p:nvSpPr>
            <p:cNvPr name="TextBox 18" id="18"/>
            <p:cNvSpPr txBox="true"/>
            <p:nvPr/>
          </p:nvSpPr>
          <p:spPr>
            <a:xfrm>
              <a:off x="0" y="-66675"/>
              <a:ext cx="3782205" cy="3519865"/>
            </a:xfrm>
            <a:prstGeom prst="rect">
              <a:avLst/>
            </a:prstGeom>
          </p:spPr>
          <p:txBody>
            <a:bodyPr anchor="t" rtlCol="false" tIns="203200" lIns="203200" bIns="203200" rIns="203200"/>
            <a:lstStyle/>
            <a:p>
              <a:pPr algn="l">
                <a:lnSpc>
                  <a:spcPts val="3219"/>
                </a:lnSpc>
              </a:pPr>
              <a:r>
                <a:rPr lang="en-US" sz="2299">
                  <a:solidFill>
                    <a:srgbClr val="FFFFFF"/>
                  </a:solidFill>
                  <a:latin typeface="Arimo"/>
                  <a:ea typeface="Arimo"/>
                  <a:cs typeface="Arimo"/>
                  <a:sym typeface="Arimo"/>
                </a:rPr>
                <a:t>Avoid managing subsidies and the hurdles of an unpredictable income </a:t>
              </a:r>
            </a:p>
          </p:txBody>
        </p:sp>
      </p:grpSp>
      <p:grpSp>
        <p:nvGrpSpPr>
          <p:cNvPr name="Group 19" id="19"/>
          <p:cNvGrpSpPr/>
          <p:nvPr/>
        </p:nvGrpSpPr>
        <p:grpSpPr>
          <a:xfrm rot="0">
            <a:off x="3189374" y="6905907"/>
            <a:ext cx="2836654" cy="2842706"/>
            <a:chOff x="0" y="0"/>
            <a:chExt cx="3782205" cy="3790274"/>
          </a:xfrm>
        </p:grpSpPr>
        <p:sp>
          <p:nvSpPr>
            <p:cNvPr name="Freeform 20" id="20"/>
            <p:cNvSpPr/>
            <p:nvPr/>
          </p:nvSpPr>
          <p:spPr>
            <a:xfrm flipH="false" flipV="false" rot="0">
              <a:off x="0" y="0"/>
              <a:ext cx="3782205" cy="3688674"/>
            </a:xfrm>
            <a:custGeom>
              <a:avLst/>
              <a:gdLst/>
              <a:ahLst/>
              <a:cxnLst/>
              <a:rect r="r" b="b" t="t" l="l"/>
              <a:pathLst>
                <a:path h="3688674" w="3782205">
                  <a:moveTo>
                    <a:pt x="0" y="0"/>
                  </a:moveTo>
                  <a:lnTo>
                    <a:pt x="3782205" y="0"/>
                  </a:lnTo>
                  <a:lnTo>
                    <a:pt x="3782205" y="3688674"/>
                  </a:lnTo>
                  <a:lnTo>
                    <a:pt x="0" y="3688674"/>
                  </a:lnTo>
                  <a:close/>
                </a:path>
              </a:pathLst>
            </a:custGeom>
            <a:solidFill>
              <a:srgbClr val="234571"/>
            </a:solidFill>
          </p:spPr>
        </p:sp>
        <p:sp>
          <p:nvSpPr>
            <p:cNvPr name="Freeform 21" id="21"/>
            <p:cNvSpPr/>
            <p:nvPr/>
          </p:nvSpPr>
          <p:spPr>
            <a:xfrm flipH="false" flipV="false" rot="0">
              <a:off x="0" y="0"/>
              <a:ext cx="3782205" cy="3790274"/>
            </a:xfrm>
            <a:custGeom>
              <a:avLst/>
              <a:gdLst/>
              <a:ahLst/>
              <a:cxnLst/>
              <a:rect r="r" b="b" t="t" l="l"/>
              <a:pathLst>
                <a:path h="3790274" w="3782205">
                  <a:moveTo>
                    <a:pt x="0" y="3688674"/>
                  </a:moveTo>
                  <a:lnTo>
                    <a:pt x="3782205" y="3688674"/>
                  </a:lnTo>
                  <a:lnTo>
                    <a:pt x="3655205" y="3790274"/>
                  </a:lnTo>
                  <a:cubicBezTo>
                    <a:pt x="3655205" y="3790274"/>
                    <a:pt x="2664605" y="3714074"/>
                    <a:pt x="2563005" y="3714074"/>
                  </a:cubicBezTo>
                  <a:lnTo>
                    <a:pt x="1219200" y="3714074"/>
                  </a:lnTo>
                  <a:cubicBezTo>
                    <a:pt x="1117600" y="3714074"/>
                    <a:pt x="127000" y="3790274"/>
                    <a:pt x="127000" y="3790274"/>
                  </a:cubicBezTo>
                  <a:lnTo>
                    <a:pt x="0" y="3688674"/>
                  </a:lnTo>
                  <a:lnTo>
                    <a:pt x="0" y="0"/>
                  </a:lnTo>
                  <a:lnTo>
                    <a:pt x="3782205" y="0"/>
                  </a:lnTo>
                  <a:lnTo>
                    <a:pt x="3782205" y="3688674"/>
                  </a:lnTo>
                  <a:lnTo>
                    <a:pt x="12700" y="3688674"/>
                  </a:lnTo>
                  <a:lnTo>
                    <a:pt x="12700" y="3675974"/>
                  </a:lnTo>
                  <a:lnTo>
                    <a:pt x="3769505" y="3675974"/>
                  </a:lnTo>
                  <a:lnTo>
                    <a:pt x="3769505" y="12700"/>
                  </a:lnTo>
                  <a:lnTo>
                    <a:pt x="12700" y="12700"/>
                  </a:lnTo>
                  <a:lnTo>
                    <a:pt x="12700" y="3688674"/>
                  </a:lnTo>
                </a:path>
              </a:pathLst>
            </a:custGeom>
            <a:solidFill>
              <a:srgbClr val="394C60">
                <a:alpha val="9804"/>
              </a:srgbClr>
            </a:solidFill>
          </p:spPr>
        </p:sp>
        <p:sp>
          <p:nvSpPr>
            <p:cNvPr name="TextBox 22" id="22"/>
            <p:cNvSpPr txBox="true"/>
            <p:nvPr/>
          </p:nvSpPr>
          <p:spPr>
            <a:xfrm>
              <a:off x="0" y="-66675"/>
              <a:ext cx="3782205" cy="3755349"/>
            </a:xfrm>
            <a:prstGeom prst="rect">
              <a:avLst/>
            </a:prstGeom>
          </p:spPr>
          <p:txBody>
            <a:bodyPr anchor="t" rtlCol="false" tIns="203200" lIns="203200" bIns="203200" rIns="203200"/>
            <a:lstStyle/>
            <a:p>
              <a:pPr algn="l">
                <a:lnSpc>
                  <a:spcPts val="3219"/>
                </a:lnSpc>
              </a:pPr>
              <a:r>
                <a:rPr lang="en-US" sz="2299">
                  <a:solidFill>
                    <a:srgbClr val="FFFFFF"/>
                  </a:solidFill>
                  <a:latin typeface="Arimo"/>
                  <a:ea typeface="Arimo"/>
                  <a:cs typeface="Arimo"/>
                  <a:sym typeface="Arimo"/>
                </a:rPr>
                <a:t>Less out-of-pocket expenses compared to high deductibles when the unexpected in life happens</a:t>
              </a:r>
            </a:p>
          </p:txBody>
        </p:sp>
      </p:grpSp>
      <p:grpSp>
        <p:nvGrpSpPr>
          <p:cNvPr name="Group 23" id="23"/>
          <p:cNvGrpSpPr>
            <a:grpSpLocks noChangeAspect="true"/>
          </p:cNvGrpSpPr>
          <p:nvPr/>
        </p:nvGrpSpPr>
        <p:grpSpPr>
          <a:xfrm rot="0">
            <a:off x="1538271" y="7900734"/>
            <a:ext cx="1748709" cy="1748702"/>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06" t="0" r="-24906" b="0"/>
              </a:stretch>
            </a:blipFill>
          </p:spPr>
        </p:sp>
      </p:grpSp>
      <p:grpSp>
        <p:nvGrpSpPr>
          <p:cNvPr name="Group 25" id="25"/>
          <p:cNvGrpSpPr>
            <a:grpSpLocks noChangeAspect="true"/>
          </p:cNvGrpSpPr>
          <p:nvPr/>
        </p:nvGrpSpPr>
        <p:grpSpPr>
          <a:xfrm rot="0">
            <a:off x="15142414" y="2844191"/>
            <a:ext cx="2047096" cy="2047088"/>
            <a:chOff x="0" y="0"/>
            <a:chExt cx="6350000" cy="6349975"/>
          </a:xfrm>
        </p:grpSpPr>
        <p:sp>
          <p:nvSpPr>
            <p:cNvPr name="Freeform 26" id="2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t="0" r="-25046" b="0"/>
              </a:stretch>
            </a:blipFill>
          </p:spPr>
        </p:sp>
      </p:grpSp>
      <p:sp>
        <p:nvSpPr>
          <p:cNvPr name="Freeform 27" id="27"/>
          <p:cNvSpPr/>
          <p:nvPr/>
        </p:nvSpPr>
        <p:spPr>
          <a:xfrm flipH="false" flipV="false" rot="0">
            <a:off x="2661446" y="9336669"/>
            <a:ext cx="625535" cy="625535"/>
          </a:xfrm>
          <a:custGeom>
            <a:avLst/>
            <a:gdLst/>
            <a:ahLst/>
            <a:cxnLst/>
            <a:rect r="r" b="b" t="t" l="l"/>
            <a:pathLst>
              <a:path h="625535" w="625535">
                <a:moveTo>
                  <a:pt x="0" y="0"/>
                </a:moveTo>
                <a:lnTo>
                  <a:pt x="625534" y="0"/>
                </a:lnTo>
                <a:lnTo>
                  <a:pt x="625534" y="625534"/>
                </a:lnTo>
                <a:lnTo>
                  <a:pt x="0" y="6255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8" id="28"/>
          <p:cNvSpPr/>
          <p:nvPr/>
        </p:nvSpPr>
        <p:spPr>
          <a:xfrm flipH="false" flipV="false" rot="0">
            <a:off x="14604341" y="3682881"/>
            <a:ext cx="730309" cy="730309"/>
          </a:xfrm>
          <a:custGeom>
            <a:avLst/>
            <a:gdLst/>
            <a:ahLst/>
            <a:cxnLst/>
            <a:rect r="r" b="b" t="t" l="l"/>
            <a:pathLst>
              <a:path h="730309" w="730309">
                <a:moveTo>
                  <a:pt x="0" y="0"/>
                </a:moveTo>
                <a:lnTo>
                  <a:pt x="730309" y="0"/>
                </a:lnTo>
                <a:lnTo>
                  <a:pt x="730309" y="730310"/>
                </a:lnTo>
                <a:lnTo>
                  <a:pt x="0" y="730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9" id="29"/>
          <p:cNvGrpSpPr/>
          <p:nvPr/>
        </p:nvGrpSpPr>
        <p:grpSpPr>
          <a:xfrm rot="0">
            <a:off x="2412626" y="2403674"/>
            <a:ext cx="4584068" cy="1098906"/>
            <a:chOff x="0" y="0"/>
            <a:chExt cx="1575200" cy="377611"/>
          </a:xfrm>
        </p:grpSpPr>
        <p:sp>
          <p:nvSpPr>
            <p:cNvPr name="Freeform 30" id="30"/>
            <p:cNvSpPr/>
            <p:nvPr/>
          </p:nvSpPr>
          <p:spPr>
            <a:xfrm flipH="false" flipV="false" rot="0">
              <a:off x="0" y="0"/>
              <a:ext cx="1575200" cy="377611"/>
            </a:xfrm>
            <a:custGeom>
              <a:avLst/>
              <a:gdLst/>
              <a:ahLst/>
              <a:cxnLst/>
              <a:rect r="r" b="b" t="t" l="l"/>
              <a:pathLst>
                <a:path h="377611" w="1575200">
                  <a:moveTo>
                    <a:pt x="33778" y="0"/>
                  </a:moveTo>
                  <a:lnTo>
                    <a:pt x="1541422" y="0"/>
                  </a:lnTo>
                  <a:cubicBezTo>
                    <a:pt x="1560077" y="0"/>
                    <a:pt x="1575200" y="15123"/>
                    <a:pt x="1575200" y="33778"/>
                  </a:cubicBezTo>
                  <a:lnTo>
                    <a:pt x="1575200" y="343834"/>
                  </a:lnTo>
                  <a:cubicBezTo>
                    <a:pt x="1575200" y="352792"/>
                    <a:pt x="1571641" y="361384"/>
                    <a:pt x="1565307" y="367718"/>
                  </a:cubicBezTo>
                  <a:cubicBezTo>
                    <a:pt x="1558972" y="374053"/>
                    <a:pt x="1550381" y="377611"/>
                    <a:pt x="1541422" y="377611"/>
                  </a:cubicBezTo>
                  <a:lnTo>
                    <a:pt x="33778" y="377611"/>
                  </a:lnTo>
                  <a:cubicBezTo>
                    <a:pt x="15123" y="377611"/>
                    <a:pt x="0" y="362489"/>
                    <a:pt x="0" y="343834"/>
                  </a:cubicBezTo>
                  <a:lnTo>
                    <a:pt x="0" y="33778"/>
                  </a:lnTo>
                  <a:cubicBezTo>
                    <a:pt x="0" y="15123"/>
                    <a:pt x="15123" y="0"/>
                    <a:pt x="33778" y="0"/>
                  </a:cubicBezTo>
                  <a:close/>
                </a:path>
              </a:pathLst>
            </a:custGeom>
            <a:solidFill>
              <a:srgbClr val="002F58"/>
            </a:solidFill>
          </p:spPr>
        </p:sp>
        <p:sp>
          <p:nvSpPr>
            <p:cNvPr name="TextBox 31" id="31"/>
            <p:cNvSpPr txBox="true"/>
            <p:nvPr/>
          </p:nvSpPr>
          <p:spPr>
            <a:xfrm>
              <a:off x="0" y="-38100"/>
              <a:ext cx="1575200" cy="415711"/>
            </a:xfrm>
            <a:prstGeom prst="rect">
              <a:avLst/>
            </a:prstGeom>
          </p:spPr>
          <p:txBody>
            <a:bodyPr anchor="ctr" rtlCol="false" tIns="254000" lIns="254000" bIns="254000" rIns="254000"/>
            <a:lstStyle/>
            <a:p>
              <a:pPr algn="ctr">
                <a:lnSpc>
                  <a:spcPts val="3079"/>
                </a:lnSpc>
              </a:pPr>
              <a:r>
                <a:rPr lang="en-US" b="true" sz="2199" u="sng">
                  <a:solidFill>
                    <a:srgbClr val="FFFFFF"/>
                  </a:solidFill>
                  <a:latin typeface="Open Sauce Bold"/>
                  <a:ea typeface="Open Sauce Bold"/>
                  <a:cs typeface="Open Sauce Bold"/>
                  <a:sym typeface="Open Sauce Bold"/>
                </a:rPr>
                <a:t>Self Employed</a:t>
              </a:r>
            </a:p>
          </p:txBody>
        </p:sp>
      </p:grpSp>
      <p:grpSp>
        <p:nvGrpSpPr>
          <p:cNvPr name="Group 32" id="32"/>
          <p:cNvGrpSpPr/>
          <p:nvPr/>
        </p:nvGrpSpPr>
        <p:grpSpPr>
          <a:xfrm rot="0">
            <a:off x="9735957" y="2403674"/>
            <a:ext cx="4576100" cy="1098906"/>
            <a:chOff x="0" y="0"/>
            <a:chExt cx="1346866" cy="323437"/>
          </a:xfrm>
        </p:grpSpPr>
        <p:sp>
          <p:nvSpPr>
            <p:cNvPr name="Freeform 33" id="33"/>
            <p:cNvSpPr/>
            <p:nvPr/>
          </p:nvSpPr>
          <p:spPr>
            <a:xfrm flipH="false" flipV="false" rot="0">
              <a:off x="0" y="0"/>
              <a:ext cx="1346866" cy="323437"/>
            </a:xfrm>
            <a:custGeom>
              <a:avLst/>
              <a:gdLst/>
              <a:ahLst/>
              <a:cxnLst/>
              <a:rect r="r" b="b" t="t" l="l"/>
              <a:pathLst>
                <a:path h="323437" w="1346866">
                  <a:moveTo>
                    <a:pt x="33836" y="0"/>
                  </a:moveTo>
                  <a:lnTo>
                    <a:pt x="1313030" y="0"/>
                  </a:lnTo>
                  <a:cubicBezTo>
                    <a:pt x="1322004" y="0"/>
                    <a:pt x="1330610" y="3565"/>
                    <a:pt x="1336956" y="9910"/>
                  </a:cubicBezTo>
                  <a:cubicBezTo>
                    <a:pt x="1343302" y="16256"/>
                    <a:pt x="1346866" y="24862"/>
                    <a:pt x="1346866" y="33836"/>
                  </a:cubicBezTo>
                  <a:lnTo>
                    <a:pt x="1346866" y="289601"/>
                  </a:lnTo>
                  <a:cubicBezTo>
                    <a:pt x="1346866" y="308288"/>
                    <a:pt x="1331717" y="323437"/>
                    <a:pt x="1313030" y="323437"/>
                  </a:cubicBezTo>
                  <a:lnTo>
                    <a:pt x="33836" y="323437"/>
                  </a:lnTo>
                  <a:cubicBezTo>
                    <a:pt x="15149" y="323437"/>
                    <a:pt x="0" y="308288"/>
                    <a:pt x="0" y="289601"/>
                  </a:cubicBezTo>
                  <a:lnTo>
                    <a:pt x="0" y="33836"/>
                  </a:lnTo>
                  <a:cubicBezTo>
                    <a:pt x="0" y="15149"/>
                    <a:pt x="15149" y="0"/>
                    <a:pt x="33836" y="0"/>
                  </a:cubicBezTo>
                  <a:close/>
                </a:path>
              </a:pathLst>
            </a:custGeom>
            <a:solidFill>
              <a:srgbClr val="002F58"/>
            </a:solidFill>
          </p:spPr>
        </p:sp>
        <p:sp>
          <p:nvSpPr>
            <p:cNvPr name="TextBox 34" id="34"/>
            <p:cNvSpPr txBox="true"/>
            <p:nvPr/>
          </p:nvSpPr>
          <p:spPr>
            <a:xfrm>
              <a:off x="0" y="-38100"/>
              <a:ext cx="1346866" cy="361537"/>
            </a:xfrm>
            <a:prstGeom prst="rect">
              <a:avLst/>
            </a:prstGeom>
          </p:spPr>
          <p:txBody>
            <a:bodyPr anchor="ctr" rtlCol="false" tIns="254000" lIns="254000" bIns="254000" rIns="254000"/>
            <a:lstStyle/>
            <a:p>
              <a:pPr algn="ctr">
                <a:lnSpc>
                  <a:spcPts val="3079"/>
                </a:lnSpc>
              </a:pPr>
              <a:r>
                <a:rPr lang="en-US" b="true" sz="2199" u="sng">
                  <a:solidFill>
                    <a:srgbClr val="FFFFFF"/>
                  </a:solidFill>
                  <a:latin typeface="Open Sauce Bold"/>
                  <a:ea typeface="Open Sauce Bold"/>
                  <a:cs typeface="Open Sauce Bold"/>
                  <a:sym typeface="Open Sauce Bold"/>
                </a:rPr>
                <a:t>Holistic and Healthy Minded</a:t>
              </a:r>
            </a:p>
          </p:txBody>
        </p:sp>
      </p:grpSp>
      <p:grpSp>
        <p:nvGrpSpPr>
          <p:cNvPr name="Group 35" id="35"/>
          <p:cNvGrpSpPr/>
          <p:nvPr/>
        </p:nvGrpSpPr>
        <p:grpSpPr>
          <a:xfrm rot="0">
            <a:off x="9735957" y="3707949"/>
            <a:ext cx="2836654" cy="3780680"/>
            <a:chOff x="0" y="0"/>
            <a:chExt cx="3782205" cy="5040907"/>
          </a:xfrm>
        </p:grpSpPr>
        <p:sp>
          <p:nvSpPr>
            <p:cNvPr name="Freeform 36" id="36"/>
            <p:cNvSpPr/>
            <p:nvPr/>
          </p:nvSpPr>
          <p:spPr>
            <a:xfrm flipH="false" flipV="false" rot="0">
              <a:off x="0" y="0"/>
              <a:ext cx="3782205" cy="4939307"/>
            </a:xfrm>
            <a:custGeom>
              <a:avLst/>
              <a:gdLst/>
              <a:ahLst/>
              <a:cxnLst/>
              <a:rect r="r" b="b" t="t" l="l"/>
              <a:pathLst>
                <a:path h="4939307" w="3782205">
                  <a:moveTo>
                    <a:pt x="0" y="0"/>
                  </a:moveTo>
                  <a:lnTo>
                    <a:pt x="3782205" y="0"/>
                  </a:lnTo>
                  <a:lnTo>
                    <a:pt x="3782205" y="4939307"/>
                  </a:lnTo>
                  <a:lnTo>
                    <a:pt x="0" y="4939307"/>
                  </a:lnTo>
                  <a:close/>
                </a:path>
              </a:pathLst>
            </a:custGeom>
            <a:solidFill>
              <a:srgbClr val="002F58"/>
            </a:solidFill>
          </p:spPr>
        </p:sp>
        <p:sp>
          <p:nvSpPr>
            <p:cNvPr name="Freeform 37" id="37"/>
            <p:cNvSpPr/>
            <p:nvPr/>
          </p:nvSpPr>
          <p:spPr>
            <a:xfrm flipH="false" flipV="false" rot="0">
              <a:off x="0" y="0"/>
              <a:ext cx="3782205" cy="5040907"/>
            </a:xfrm>
            <a:custGeom>
              <a:avLst/>
              <a:gdLst/>
              <a:ahLst/>
              <a:cxnLst/>
              <a:rect r="r" b="b" t="t" l="l"/>
              <a:pathLst>
                <a:path h="5040907" w="3782205">
                  <a:moveTo>
                    <a:pt x="0" y="4939307"/>
                  </a:moveTo>
                  <a:lnTo>
                    <a:pt x="3782205" y="4939307"/>
                  </a:lnTo>
                  <a:lnTo>
                    <a:pt x="3655205" y="5040907"/>
                  </a:lnTo>
                  <a:cubicBezTo>
                    <a:pt x="3655205" y="5040907"/>
                    <a:pt x="2664605" y="4964707"/>
                    <a:pt x="2563005" y="4964707"/>
                  </a:cubicBezTo>
                  <a:lnTo>
                    <a:pt x="1219200" y="4964707"/>
                  </a:lnTo>
                  <a:cubicBezTo>
                    <a:pt x="1117600" y="4964707"/>
                    <a:pt x="127000" y="5040907"/>
                    <a:pt x="127000" y="5040907"/>
                  </a:cubicBezTo>
                  <a:lnTo>
                    <a:pt x="0" y="4939307"/>
                  </a:lnTo>
                  <a:lnTo>
                    <a:pt x="0" y="0"/>
                  </a:lnTo>
                  <a:lnTo>
                    <a:pt x="3782205" y="0"/>
                  </a:lnTo>
                  <a:lnTo>
                    <a:pt x="3782205" y="4939307"/>
                  </a:lnTo>
                  <a:lnTo>
                    <a:pt x="12700" y="4939307"/>
                  </a:lnTo>
                  <a:lnTo>
                    <a:pt x="12700" y="4926607"/>
                  </a:lnTo>
                  <a:lnTo>
                    <a:pt x="3769505" y="4926607"/>
                  </a:lnTo>
                  <a:lnTo>
                    <a:pt x="3769505" y="12700"/>
                  </a:lnTo>
                  <a:lnTo>
                    <a:pt x="12700" y="12700"/>
                  </a:lnTo>
                  <a:lnTo>
                    <a:pt x="12700" y="4939307"/>
                  </a:lnTo>
                </a:path>
              </a:pathLst>
            </a:custGeom>
            <a:solidFill>
              <a:srgbClr val="394C60">
                <a:alpha val="9804"/>
              </a:srgbClr>
            </a:solidFill>
          </p:spPr>
        </p:sp>
        <p:sp>
          <p:nvSpPr>
            <p:cNvPr name="TextBox 38" id="38"/>
            <p:cNvSpPr txBox="true"/>
            <p:nvPr/>
          </p:nvSpPr>
          <p:spPr>
            <a:xfrm>
              <a:off x="0" y="-57150"/>
              <a:ext cx="3782205" cy="4996457"/>
            </a:xfrm>
            <a:prstGeom prst="rect">
              <a:avLst/>
            </a:prstGeom>
          </p:spPr>
          <p:txBody>
            <a:bodyPr anchor="t" rtlCol="false" tIns="203200" lIns="203200" bIns="203200" rIns="203200"/>
            <a:lstStyle/>
            <a:p>
              <a:pPr algn="l">
                <a:lnSpc>
                  <a:spcPts val="2939"/>
                </a:lnSpc>
              </a:pPr>
              <a:r>
                <a:rPr lang="en-US" sz="2099">
                  <a:solidFill>
                    <a:srgbClr val="FFFFFF"/>
                  </a:solidFill>
                  <a:latin typeface="Arimo"/>
                  <a:ea typeface="Arimo"/>
                  <a:cs typeface="Arimo"/>
                  <a:sym typeface="Arimo"/>
                </a:rPr>
                <a:t>ShareWELL members can use clinicians from holistic minded backgrounds including functional, homeopathic, naturopathic, and more! </a:t>
              </a:r>
            </a:p>
          </p:txBody>
        </p:sp>
      </p:grpSp>
      <p:grpSp>
        <p:nvGrpSpPr>
          <p:cNvPr name="Group 39" id="39"/>
          <p:cNvGrpSpPr/>
          <p:nvPr/>
        </p:nvGrpSpPr>
        <p:grpSpPr>
          <a:xfrm rot="0">
            <a:off x="12458310" y="4413191"/>
            <a:ext cx="3119048" cy="2794517"/>
            <a:chOff x="0" y="0"/>
            <a:chExt cx="4158731" cy="3726022"/>
          </a:xfrm>
        </p:grpSpPr>
        <p:sp>
          <p:nvSpPr>
            <p:cNvPr name="Freeform 40" id="40"/>
            <p:cNvSpPr/>
            <p:nvPr/>
          </p:nvSpPr>
          <p:spPr>
            <a:xfrm flipH="false" flipV="false" rot="0">
              <a:off x="0" y="0"/>
              <a:ext cx="4158731" cy="3624423"/>
            </a:xfrm>
            <a:custGeom>
              <a:avLst/>
              <a:gdLst/>
              <a:ahLst/>
              <a:cxnLst/>
              <a:rect r="r" b="b" t="t" l="l"/>
              <a:pathLst>
                <a:path h="3624423" w="4158731">
                  <a:moveTo>
                    <a:pt x="0" y="0"/>
                  </a:moveTo>
                  <a:lnTo>
                    <a:pt x="4158731" y="0"/>
                  </a:lnTo>
                  <a:lnTo>
                    <a:pt x="4158731" y="3624423"/>
                  </a:lnTo>
                  <a:lnTo>
                    <a:pt x="0" y="3624423"/>
                  </a:lnTo>
                  <a:close/>
                </a:path>
              </a:pathLst>
            </a:custGeom>
            <a:solidFill>
              <a:srgbClr val="0C6835"/>
            </a:solidFill>
          </p:spPr>
        </p:sp>
        <p:sp>
          <p:nvSpPr>
            <p:cNvPr name="Freeform 41" id="41"/>
            <p:cNvSpPr/>
            <p:nvPr/>
          </p:nvSpPr>
          <p:spPr>
            <a:xfrm flipH="false" flipV="false" rot="0">
              <a:off x="0" y="0"/>
              <a:ext cx="4158731" cy="3726023"/>
            </a:xfrm>
            <a:custGeom>
              <a:avLst/>
              <a:gdLst/>
              <a:ahLst/>
              <a:cxnLst/>
              <a:rect r="r" b="b" t="t" l="l"/>
              <a:pathLst>
                <a:path h="3726023" w="4158731">
                  <a:moveTo>
                    <a:pt x="0" y="3624423"/>
                  </a:moveTo>
                  <a:lnTo>
                    <a:pt x="4158731" y="3624423"/>
                  </a:lnTo>
                  <a:lnTo>
                    <a:pt x="4031731" y="3726023"/>
                  </a:lnTo>
                  <a:cubicBezTo>
                    <a:pt x="4031731" y="3726023"/>
                    <a:pt x="3041131" y="3649823"/>
                    <a:pt x="2939531" y="3649823"/>
                  </a:cubicBezTo>
                  <a:lnTo>
                    <a:pt x="1219200" y="3649823"/>
                  </a:lnTo>
                  <a:cubicBezTo>
                    <a:pt x="1117600" y="3649823"/>
                    <a:pt x="127000" y="3726023"/>
                    <a:pt x="127000" y="3726023"/>
                  </a:cubicBezTo>
                  <a:lnTo>
                    <a:pt x="0" y="3624423"/>
                  </a:lnTo>
                  <a:lnTo>
                    <a:pt x="0" y="0"/>
                  </a:lnTo>
                  <a:lnTo>
                    <a:pt x="4158731" y="0"/>
                  </a:lnTo>
                  <a:lnTo>
                    <a:pt x="4158731" y="3624423"/>
                  </a:lnTo>
                  <a:lnTo>
                    <a:pt x="12700" y="3624423"/>
                  </a:lnTo>
                  <a:lnTo>
                    <a:pt x="12700" y="3611723"/>
                  </a:lnTo>
                  <a:lnTo>
                    <a:pt x="4146031" y="3611723"/>
                  </a:lnTo>
                  <a:lnTo>
                    <a:pt x="4146031" y="12700"/>
                  </a:lnTo>
                  <a:lnTo>
                    <a:pt x="12700" y="12700"/>
                  </a:lnTo>
                  <a:lnTo>
                    <a:pt x="12700" y="3624423"/>
                  </a:lnTo>
                </a:path>
              </a:pathLst>
            </a:custGeom>
            <a:solidFill>
              <a:srgbClr val="394C60">
                <a:alpha val="9804"/>
              </a:srgbClr>
            </a:solidFill>
          </p:spPr>
        </p:sp>
        <p:sp>
          <p:nvSpPr>
            <p:cNvPr name="TextBox 42" id="42"/>
            <p:cNvSpPr txBox="true"/>
            <p:nvPr/>
          </p:nvSpPr>
          <p:spPr>
            <a:xfrm>
              <a:off x="0" y="-57150"/>
              <a:ext cx="4158731" cy="3681572"/>
            </a:xfrm>
            <a:prstGeom prst="rect">
              <a:avLst/>
            </a:prstGeom>
          </p:spPr>
          <p:txBody>
            <a:bodyPr anchor="t" rtlCol="false" tIns="203200" lIns="203200" bIns="203200" rIns="203200"/>
            <a:lstStyle/>
            <a:p>
              <a:pPr algn="l">
                <a:lnSpc>
                  <a:spcPts val="3079"/>
                </a:lnSpc>
              </a:pPr>
              <a:r>
                <a:rPr lang="en-US" sz="2199">
                  <a:solidFill>
                    <a:srgbClr val="FFFFFF"/>
                  </a:solidFill>
                  <a:latin typeface="Arimo"/>
                  <a:ea typeface="Arimo"/>
                  <a:cs typeface="Arimo"/>
                  <a:sym typeface="Arimo"/>
                </a:rPr>
                <a:t>Preventive services can be included, to expand on the types of preventive service that can be shared with the community. </a:t>
              </a:r>
            </a:p>
          </p:txBody>
        </p:sp>
      </p:grpSp>
      <p:grpSp>
        <p:nvGrpSpPr>
          <p:cNvPr name="Group 43" id="43"/>
          <p:cNvGrpSpPr/>
          <p:nvPr/>
        </p:nvGrpSpPr>
        <p:grpSpPr>
          <a:xfrm rot="0">
            <a:off x="10605680" y="6905907"/>
            <a:ext cx="3154042" cy="3172877"/>
            <a:chOff x="0" y="0"/>
            <a:chExt cx="4205389" cy="4230502"/>
          </a:xfrm>
        </p:grpSpPr>
        <p:sp>
          <p:nvSpPr>
            <p:cNvPr name="Freeform 44" id="44"/>
            <p:cNvSpPr/>
            <p:nvPr/>
          </p:nvSpPr>
          <p:spPr>
            <a:xfrm flipH="false" flipV="false" rot="0">
              <a:off x="0" y="0"/>
              <a:ext cx="4205389" cy="4128902"/>
            </a:xfrm>
            <a:custGeom>
              <a:avLst/>
              <a:gdLst/>
              <a:ahLst/>
              <a:cxnLst/>
              <a:rect r="r" b="b" t="t" l="l"/>
              <a:pathLst>
                <a:path h="4128902" w="4205389">
                  <a:moveTo>
                    <a:pt x="0" y="0"/>
                  </a:moveTo>
                  <a:lnTo>
                    <a:pt x="4205389" y="0"/>
                  </a:lnTo>
                  <a:lnTo>
                    <a:pt x="4205389" y="4128902"/>
                  </a:lnTo>
                  <a:lnTo>
                    <a:pt x="0" y="4128902"/>
                  </a:lnTo>
                  <a:close/>
                </a:path>
              </a:pathLst>
            </a:custGeom>
            <a:solidFill>
              <a:srgbClr val="234571"/>
            </a:solidFill>
          </p:spPr>
        </p:sp>
        <p:sp>
          <p:nvSpPr>
            <p:cNvPr name="Freeform 45" id="45"/>
            <p:cNvSpPr/>
            <p:nvPr/>
          </p:nvSpPr>
          <p:spPr>
            <a:xfrm flipH="false" flipV="false" rot="0">
              <a:off x="0" y="0"/>
              <a:ext cx="4205389" cy="4230502"/>
            </a:xfrm>
            <a:custGeom>
              <a:avLst/>
              <a:gdLst/>
              <a:ahLst/>
              <a:cxnLst/>
              <a:rect r="r" b="b" t="t" l="l"/>
              <a:pathLst>
                <a:path h="4230502" w="4205389">
                  <a:moveTo>
                    <a:pt x="0" y="4128902"/>
                  </a:moveTo>
                  <a:lnTo>
                    <a:pt x="4205389" y="4128902"/>
                  </a:lnTo>
                  <a:lnTo>
                    <a:pt x="4078389" y="4230502"/>
                  </a:lnTo>
                  <a:cubicBezTo>
                    <a:pt x="4078389" y="4230502"/>
                    <a:pt x="3087789" y="4154302"/>
                    <a:pt x="2986189" y="4154302"/>
                  </a:cubicBezTo>
                  <a:lnTo>
                    <a:pt x="1219200" y="4154302"/>
                  </a:lnTo>
                  <a:cubicBezTo>
                    <a:pt x="1117600" y="4154302"/>
                    <a:pt x="127000" y="4230502"/>
                    <a:pt x="127000" y="4230502"/>
                  </a:cubicBezTo>
                  <a:lnTo>
                    <a:pt x="0" y="4128902"/>
                  </a:lnTo>
                  <a:lnTo>
                    <a:pt x="0" y="0"/>
                  </a:lnTo>
                  <a:lnTo>
                    <a:pt x="4205389" y="0"/>
                  </a:lnTo>
                  <a:lnTo>
                    <a:pt x="4205389" y="4128902"/>
                  </a:lnTo>
                  <a:lnTo>
                    <a:pt x="12700" y="4128902"/>
                  </a:lnTo>
                  <a:lnTo>
                    <a:pt x="12700" y="4116202"/>
                  </a:lnTo>
                  <a:lnTo>
                    <a:pt x="4192689" y="4116202"/>
                  </a:lnTo>
                  <a:lnTo>
                    <a:pt x="4192689" y="12700"/>
                  </a:lnTo>
                  <a:lnTo>
                    <a:pt x="12700" y="12700"/>
                  </a:lnTo>
                  <a:lnTo>
                    <a:pt x="12700" y="4128902"/>
                  </a:lnTo>
                </a:path>
              </a:pathLst>
            </a:custGeom>
            <a:solidFill>
              <a:srgbClr val="394C60">
                <a:alpha val="9804"/>
              </a:srgbClr>
            </a:solidFill>
          </p:spPr>
        </p:sp>
        <p:sp>
          <p:nvSpPr>
            <p:cNvPr name="TextBox 46" id="46"/>
            <p:cNvSpPr txBox="true"/>
            <p:nvPr/>
          </p:nvSpPr>
          <p:spPr>
            <a:xfrm>
              <a:off x="0" y="-57150"/>
              <a:ext cx="4205389" cy="4186052"/>
            </a:xfrm>
            <a:prstGeom prst="rect">
              <a:avLst/>
            </a:prstGeom>
          </p:spPr>
          <p:txBody>
            <a:bodyPr anchor="t" rtlCol="false" tIns="203200" lIns="203200" bIns="203200" rIns="203200"/>
            <a:lstStyle/>
            <a:p>
              <a:pPr algn="l">
                <a:lnSpc>
                  <a:spcPts val="3079"/>
                </a:lnSpc>
              </a:pPr>
              <a:r>
                <a:rPr lang="en-US" sz="2199">
                  <a:solidFill>
                    <a:srgbClr val="FFFFFF"/>
                  </a:solidFill>
                  <a:latin typeface="Arimo"/>
                  <a:ea typeface="Arimo"/>
                  <a:cs typeface="Arimo"/>
                  <a:sym typeface="Arimo"/>
                </a:rPr>
                <a:t>ShareWELL members save on their healthcare spending, allowing them more flexibility to spend other aspects of their health and well-being. </a:t>
              </a:r>
            </a:p>
          </p:txBody>
        </p:sp>
      </p:grpSp>
      <p:sp>
        <p:nvSpPr>
          <p:cNvPr name="Freeform 47" id="47"/>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6"/>
            <a:stretch>
              <a:fillRect l="0" t="-50813"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2F58"/>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8700" y="3319347"/>
          <a:ext cx="16230600" cy="5202723"/>
        </p:xfrm>
        <a:graphic>
          <a:graphicData uri="http://schemas.openxmlformats.org/drawingml/2006/table">
            <a:tbl>
              <a:tblPr/>
              <a:tblGrid>
                <a:gridCol w="5473380"/>
                <a:gridCol w="6231345"/>
                <a:gridCol w="4525875"/>
              </a:tblGrid>
              <a:tr h="907097">
                <a:tc>
                  <a:txBody>
                    <a:bodyPr anchor="t" rtlCol="false"/>
                    <a:lstStyle/>
                    <a:p>
                      <a:pPr algn="ctr">
                        <a:lnSpc>
                          <a:spcPts val="2939"/>
                        </a:lnSpc>
                        <a:defRPr/>
                      </a:pPr>
                      <a:r>
                        <a:rPr lang="en-US" b="true" sz="2099" u="sng">
                          <a:solidFill>
                            <a:srgbClr val="FFFFFF"/>
                          </a:solidFill>
                          <a:latin typeface="Open Sauce Bold"/>
                          <a:ea typeface="Open Sauce Bold"/>
                          <a:cs typeface="Open Sauce Bold"/>
                          <a:sym typeface="Open Sauce Bold"/>
                        </a:rPr>
                        <a:t>ShareWELL</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939"/>
                        </a:lnSpc>
                        <a:defRPr/>
                      </a:pPr>
                      <a:r>
                        <a:rPr lang="en-US" b="true" sz="2099" u="sng">
                          <a:solidFill>
                            <a:srgbClr val="FFFFFF"/>
                          </a:solidFill>
                          <a:latin typeface="Open Sauce Bold"/>
                          <a:ea typeface="Open Sauce Bold"/>
                          <a:cs typeface="Open Sauce Bold"/>
                          <a:sym typeface="Open Sauce Bold"/>
                        </a:rPr>
                        <a:t>Conventional Plans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939"/>
                        </a:lnSpc>
                        <a:defRPr/>
                      </a:pPr>
                      <a:r>
                        <a:rPr lang="en-US" b="true" sz="2099" u="sng">
                          <a:solidFill>
                            <a:srgbClr val="FFFFFF"/>
                          </a:solidFill>
                          <a:latin typeface="Open Sauce Bold"/>
                          <a:ea typeface="Open Sauce Bold"/>
                          <a:cs typeface="Open Sauce Bold"/>
                          <a:sym typeface="Open Sauce Bold"/>
                        </a:rPr>
                        <a:t>Impact of Switching</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r>
              <a:tr h="789349">
                <a:tc>
                  <a:txBody>
                    <a:bodyPr anchor="t" rtlCol="false"/>
                    <a:lstStyle/>
                    <a:p>
                      <a:pPr algn="ctr">
                        <a:lnSpc>
                          <a:spcPts val="2239"/>
                        </a:lnSpc>
                        <a:defRPr/>
                      </a:pPr>
                      <a:r>
                        <a:rPr lang="en-US" sz="1599">
                          <a:solidFill>
                            <a:srgbClr val="FFFFFF"/>
                          </a:solidFill>
                          <a:latin typeface="Open Sauce"/>
                          <a:ea typeface="Open Sauce"/>
                          <a:cs typeface="Open Sauce"/>
                          <a:sym typeface="Open Sauce"/>
                        </a:rPr>
                        <a:t>Lower Monthly Contribution</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High Premiums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Annual savings of $3,000+ per person</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r>
              <a:tr h="789349">
                <a:tc>
                  <a:txBody>
                    <a:bodyPr anchor="t" rtlCol="false"/>
                    <a:lstStyle/>
                    <a:p>
                      <a:pPr algn="ctr">
                        <a:lnSpc>
                          <a:spcPts val="2239"/>
                        </a:lnSpc>
                        <a:defRPr/>
                      </a:pPr>
                      <a:r>
                        <a:rPr lang="en-US" sz="1599">
                          <a:solidFill>
                            <a:srgbClr val="FFFFFF"/>
                          </a:solidFill>
                          <a:latin typeface="Open Sauce"/>
                          <a:ea typeface="Open Sauce"/>
                          <a:cs typeface="Open Sauce"/>
                          <a:sym typeface="Open Sauce"/>
                        </a:rPr>
                        <a:t>No Networks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HMO, PPO, POS Provider networks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Easier access to more doctors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r>
              <a:tr h="963789">
                <a:tc>
                  <a:txBody>
                    <a:bodyPr anchor="t" rtlCol="false"/>
                    <a:lstStyle/>
                    <a:p>
                      <a:pPr algn="ctr">
                        <a:lnSpc>
                          <a:spcPts val="2239"/>
                        </a:lnSpc>
                        <a:defRPr/>
                      </a:pPr>
                      <a:r>
                        <a:rPr lang="en-US" sz="1599">
                          <a:solidFill>
                            <a:srgbClr val="FFFFFF"/>
                          </a:solidFill>
                          <a:latin typeface="Open Sauce"/>
                          <a:ea typeface="Open Sauce"/>
                          <a:cs typeface="Open Sauce"/>
                          <a:sym typeface="Open Sauce"/>
                        </a:rPr>
                        <a:t>$1,500, $3,000, $6,000 Unshared Amount</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High Deductibles, Copays, Coinsurance, Out of Pocket Maximums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Spending less on unexpected healthcare</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r>
              <a:tr h="789349">
                <a:tc>
                  <a:txBody>
                    <a:bodyPr anchor="t" rtlCol="false"/>
                    <a:lstStyle/>
                    <a:p>
                      <a:pPr algn="ctr">
                        <a:lnSpc>
                          <a:spcPts val="2239"/>
                        </a:lnSpc>
                        <a:defRPr/>
                      </a:pPr>
                      <a:r>
                        <a:rPr lang="en-US" sz="1599">
                          <a:solidFill>
                            <a:srgbClr val="FFFFFF"/>
                          </a:solidFill>
                          <a:latin typeface="Open Sauce"/>
                          <a:ea typeface="Open Sauce"/>
                          <a:cs typeface="Open Sauce"/>
                          <a:sym typeface="Open Sauce"/>
                        </a:rPr>
                        <a:t>Community</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Insurance Company</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Member Centric </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r>
              <a:tr h="963789">
                <a:tc>
                  <a:txBody>
                    <a:bodyPr anchor="t" rtlCol="false"/>
                    <a:lstStyle/>
                    <a:p>
                      <a:pPr algn="ctr">
                        <a:lnSpc>
                          <a:spcPts val="2239"/>
                        </a:lnSpc>
                        <a:defRPr/>
                      </a:pPr>
                      <a:r>
                        <a:rPr lang="en-US" sz="1599">
                          <a:solidFill>
                            <a:srgbClr val="FFFFFF"/>
                          </a:solidFill>
                          <a:latin typeface="Open Sauce"/>
                          <a:ea typeface="Open Sauce"/>
                          <a:cs typeface="Open Sauce"/>
                          <a:sym typeface="Open Sauce"/>
                        </a:rPr>
                        <a:t>Non Profit</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Wallstreet</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c>
                  <a:txBody>
                    <a:bodyPr anchor="t" rtlCol="false"/>
                    <a:lstStyle/>
                    <a:p>
                      <a:pPr algn="ctr">
                        <a:lnSpc>
                          <a:spcPts val="2239"/>
                        </a:lnSpc>
                        <a:defRPr/>
                      </a:pPr>
                      <a:r>
                        <a:rPr lang="en-US" sz="1599">
                          <a:solidFill>
                            <a:srgbClr val="FFFFFF"/>
                          </a:solidFill>
                          <a:latin typeface="Open Sauce"/>
                          <a:ea typeface="Open Sauce"/>
                          <a:cs typeface="Open Sauce"/>
                          <a:sym typeface="Open Sauce"/>
                        </a:rPr>
                        <a:t>Funds being used towards community members</a:t>
                      </a:r>
                      <a:endParaRPr lang="en-US" sz="1100"/>
                    </a:p>
                  </a:txBody>
                  <a:tcPr marL="190500" marR="190500" marT="190500" marB="1905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solidFill>
                      <a:srgbClr val="002F58"/>
                    </a:solidFill>
                  </a:tcPr>
                </a:tc>
              </a:tr>
            </a:tbl>
          </a:graphicData>
        </a:graphic>
      </p:graphicFrame>
      <p:grpSp>
        <p:nvGrpSpPr>
          <p:cNvPr name="Group 3" id="3"/>
          <p:cNvGrpSpPr/>
          <p:nvPr/>
        </p:nvGrpSpPr>
        <p:grpSpPr>
          <a:xfrm rot="0">
            <a:off x="4946820" y="8522070"/>
            <a:ext cx="8394359" cy="1461434"/>
            <a:chOff x="0" y="0"/>
            <a:chExt cx="12444145" cy="2166491"/>
          </a:xfrm>
        </p:grpSpPr>
        <p:sp>
          <p:nvSpPr>
            <p:cNvPr name="Freeform 4" id="4"/>
            <p:cNvSpPr/>
            <p:nvPr/>
          </p:nvSpPr>
          <p:spPr>
            <a:xfrm flipH="false" flipV="false" rot="0">
              <a:off x="0" y="0"/>
              <a:ext cx="12444144" cy="2166491"/>
            </a:xfrm>
            <a:custGeom>
              <a:avLst/>
              <a:gdLst/>
              <a:ahLst/>
              <a:cxnLst/>
              <a:rect r="r" b="b" t="t" l="l"/>
              <a:pathLst>
                <a:path h="2166491" w="12444144">
                  <a:moveTo>
                    <a:pt x="18446" y="0"/>
                  </a:moveTo>
                  <a:lnTo>
                    <a:pt x="12425699" y="0"/>
                  </a:lnTo>
                  <a:cubicBezTo>
                    <a:pt x="12430591" y="0"/>
                    <a:pt x="12435283" y="1943"/>
                    <a:pt x="12438742" y="5403"/>
                  </a:cubicBezTo>
                  <a:cubicBezTo>
                    <a:pt x="12442201" y="8862"/>
                    <a:pt x="12444144" y="13553"/>
                    <a:pt x="12444144" y="18446"/>
                  </a:cubicBezTo>
                  <a:lnTo>
                    <a:pt x="12444144" y="2148045"/>
                  </a:lnTo>
                  <a:cubicBezTo>
                    <a:pt x="12444144" y="2152937"/>
                    <a:pt x="12442201" y="2157629"/>
                    <a:pt x="12438742" y="2161088"/>
                  </a:cubicBezTo>
                  <a:cubicBezTo>
                    <a:pt x="12435283" y="2164548"/>
                    <a:pt x="12430591" y="2166491"/>
                    <a:pt x="12425699" y="2166491"/>
                  </a:cubicBezTo>
                  <a:lnTo>
                    <a:pt x="18446" y="2166491"/>
                  </a:lnTo>
                  <a:cubicBezTo>
                    <a:pt x="13553" y="2166491"/>
                    <a:pt x="8862" y="2164548"/>
                    <a:pt x="5403" y="2161088"/>
                  </a:cubicBezTo>
                  <a:cubicBezTo>
                    <a:pt x="1943" y="2157629"/>
                    <a:pt x="0" y="2152937"/>
                    <a:pt x="0" y="2148045"/>
                  </a:cubicBezTo>
                  <a:lnTo>
                    <a:pt x="0" y="18446"/>
                  </a:lnTo>
                  <a:cubicBezTo>
                    <a:pt x="0" y="13553"/>
                    <a:pt x="1943" y="8862"/>
                    <a:pt x="5403" y="5403"/>
                  </a:cubicBezTo>
                  <a:cubicBezTo>
                    <a:pt x="8862" y="1943"/>
                    <a:pt x="13553" y="0"/>
                    <a:pt x="18446" y="0"/>
                  </a:cubicBezTo>
                  <a:close/>
                </a:path>
              </a:pathLst>
            </a:custGeom>
            <a:solidFill>
              <a:srgbClr val="0C6835"/>
            </a:solidFill>
            <a:ln cap="sq">
              <a:noFill/>
              <a:prstDash val="sysDot"/>
              <a:miter/>
            </a:ln>
          </p:spPr>
        </p:sp>
        <p:sp>
          <p:nvSpPr>
            <p:cNvPr name="TextBox 5" id="5"/>
            <p:cNvSpPr txBox="true"/>
            <p:nvPr/>
          </p:nvSpPr>
          <p:spPr>
            <a:xfrm>
              <a:off x="0" y="-28575"/>
              <a:ext cx="12444145" cy="2195066"/>
            </a:xfrm>
            <a:prstGeom prst="rect">
              <a:avLst/>
            </a:prstGeom>
          </p:spPr>
          <p:txBody>
            <a:bodyPr anchor="ctr" rtlCol="false" tIns="254000" lIns="254000" bIns="254000" rIns="254000"/>
            <a:lstStyle/>
            <a:p>
              <a:pPr algn="ctr">
                <a:lnSpc>
                  <a:spcPts val="1960"/>
                </a:lnSpc>
              </a:pPr>
              <a:r>
                <a:rPr lang="en-US" sz="1400" b="true">
                  <a:solidFill>
                    <a:srgbClr val="FFFFFF"/>
                  </a:solidFill>
                  <a:latin typeface="Open Sauce Bold"/>
                  <a:ea typeface="Open Sauce Bold"/>
                  <a:cs typeface="Open Sauce Bold"/>
                  <a:sym typeface="Open Sauce Bold"/>
                </a:rPr>
                <a:t>Did you know?</a:t>
              </a:r>
            </a:p>
            <a:p>
              <a:pPr algn="ctr">
                <a:lnSpc>
                  <a:spcPts val="1960"/>
                </a:lnSpc>
              </a:pPr>
            </a:p>
            <a:p>
              <a:pPr algn="ctr">
                <a:lnSpc>
                  <a:spcPts val="1960"/>
                </a:lnSpc>
              </a:pPr>
              <a:r>
                <a:rPr lang="en-US" b="true" sz="1400">
                  <a:solidFill>
                    <a:srgbClr val="FFFFFF"/>
                  </a:solidFill>
                  <a:latin typeface="Open Sauce Bold"/>
                  <a:ea typeface="Open Sauce Bold"/>
                  <a:cs typeface="Open Sauce Bold"/>
                  <a:sym typeface="Open Sauce Bold"/>
                </a:rPr>
                <a:t>The new maximum deductible for health coverage in 2025 is $9,200 for an individual and $18,400 for a family.</a:t>
              </a:r>
            </a:p>
          </p:txBody>
        </p:sp>
      </p:grpSp>
      <p:grpSp>
        <p:nvGrpSpPr>
          <p:cNvPr name="Group 6" id="6"/>
          <p:cNvGrpSpPr/>
          <p:nvPr/>
        </p:nvGrpSpPr>
        <p:grpSpPr>
          <a:xfrm rot="0">
            <a:off x="2915163" y="1028700"/>
            <a:ext cx="12457673" cy="1920118"/>
            <a:chOff x="0" y="0"/>
            <a:chExt cx="16610231" cy="2560157"/>
          </a:xfrm>
        </p:grpSpPr>
        <p:sp>
          <p:nvSpPr>
            <p:cNvPr name="TextBox 7" id="7"/>
            <p:cNvSpPr txBox="true"/>
            <p:nvPr/>
          </p:nvSpPr>
          <p:spPr>
            <a:xfrm rot="0">
              <a:off x="0" y="200025"/>
              <a:ext cx="16610231" cy="1827705"/>
            </a:xfrm>
            <a:prstGeom prst="rect">
              <a:avLst/>
            </a:prstGeom>
          </p:spPr>
          <p:txBody>
            <a:bodyPr anchor="t" rtlCol="false" tIns="0" lIns="0" bIns="0" rIns="0">
              <a:spAutoFit/>
            </a:bodyPr>
            <a:lstStyle/>
            <a:p>
              <a:pPr algn="ctr">
                <a:lnSpc>
                  <a:spcPts val="9999"/>
                </a:lnSpc>
              </a:pPr>
              <a:r>
                <a:rPr lang="en-US" sz="9999" spc="-299">
                  <a:solidFill>
                    <a:srgbClr val="FFFFFF"/>
                  </a:solidFill>
                  <a:latin typeface="Tex Gyre Bonum"/>
                  <a:ea typeface="Tex Gyre Bonum"/>
                  <a:cs typeface="Tex Gyre Bonum"/>
                  <a:sym typeface="Tex Gyre Bonum"/>
                </a:rPr>
                <a:t>Moving Forward</a:t>
              </a:r>
            </a:p>
          </p:txBody>
        </p:sp>
        <p:sp>
          <p:nvSpPr>
            <p:cNvPr name="TextBox 8" id="8"/>
            <p:cNvSpPr txBox="true"/>
            <p:nvPr/>
          </p:nvSpPr>
          <p:spPr>
            <a:xfrm rot="0">
              <a:off x="0" y="2026685"/>
              <a:ext cx="16610231" cy="533472"/>
            </a:xfrm>
            <a:prstGeom prst="rect">
              <a:avLst/>
            </a:prstGeom>
          </p:spPr>
          <p:txBody>
            <a:bodyPr anchor="t" rtlCol="false" tIns="0" lIns="0" bIns="0" rIns="0">
              <a:spAutoFit/>
            </a:bodyPr>
            <a:lstStyle/>
            <a:p>
              <a:pPr algn="ctr">
                <a:lnSpc>
                  <a:spcPts val="3374"/>
                </a:lnSpc>
              </a:pPr>
              <a:r>
                <a:rPr lang="en-US" sz="2499" spc="-87">
                  <a:solidFill>
                    <a:srgbClr val="FFFFFF"/>
                  </a:solidFill>
                  <a:latin typeface="Open Sauce"/>
                  <a:ea typeface="Open Sauce"/>
                  <a:cs typeface="Open Sauce"/>
                  <a:sym typeface="Open Sauce"/>
                </a:rPr>
                <a:t>Freedom &amp; Savings</a:t>
              </a:r>
            </a:p>
          </p:txBody>
        </p:sp>
      </p:grpSp>
      <p:sp>
        <p:nvSpPr>
          <p:cNvPr name="Freeform 9" id="9"/>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2"/>
            <a:stretch>
              <a:fillRect l="0" t="-50813"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C6835"/>
        </a:solidFill>
      </p:bgPr>
    </p:bg>
    <p:spTree>
      <p:nvGrpSpPr>
        <p:cNvPr id="1" name=""/>
        <p:cNvGrpSpPr/>
        <p:nvPr/>
      </p:nvGrpSpPr>
      <p:grpSpPr>
        <a:xfrm>
          <a:off x="0" y="0"/>
          <a:ext cx="0" cy="0"/>
          <a:chOff x="0" y="0"/>
          <a:chExt cx="0" cy="0"/>
        </a:xfrm>
      </p:grpSpPr>
      <p:sp>
        <p:nvSpPr>
          <p:cNvPr name="AutoShape 2" id="2"/>
          <p:cNvSpPr/>
          <p:nvPr/>
        </p:nvSpPr>
        <p:spPr>
          <a:xfrm flipV="true">
            <a:off x="705386" y="-857718"/>
            <a:ext cx="16866811" cy="9525"/>
          </a:xfrm>
          <a:prstGeom prst="line">
            <a:avLst/>
          </a:prstGeom>
          <a:ln cap="rnd" w="19050">
            <a:solidFill>
              <a:srgbClr val="3F87C8"/>
            </a:solidFill>
            <a:prstDash val="solid"/>
            <a:headEnd type="none" len="sm" w="sm"/>
            <a:tailEnd type="none" len="sm" w="sm"/>
          </a:ln>
        </p:spPr>
      </p:sp>
      <p:grpSp>
        <p:nvGrpSpPr>
          <p:cNvPr name="Group 3" id="3"/>
          <p:cNvGrpSpPr/>
          <p:nvPr/>
        </p:nvGrpSpPr>
        <p:grpSpPr>
          <a:xfrm rot="0">
            <a:off x="0" y="-182715"/>
            <a:ext cx="18288000" cy="3459251"/>
            <a:chOff x="0" y="0"/>
            <a:chExt cx="2833290" cy="535929"/>
          </a:xfrm>
        </p:grpSpPr>
        <p:sp>
          <p:nvSpPr>
            <p:cNvPr name="Freeform 4" id="4"/>
            <p:cNvSpPr/>
            <p:nvPr/>
          </p:nvSpPr>
          <p:spPr>
            <a:xfrm flipH="false" flipV="false" rot="0">
              <a:off x="0" y="0"/>
              <a:ext cx="2833290" cy="535929"/>
            </a:xfrm>
            <a:custGeom>
              <a:avLst/>
              <a:gdLst/>
              <a:ahLst/>
              <a:cxnLst/>
              <a:rect r="r" b="b" t="t" l="l"/>
              <a:pathLst>
                <a:path h="535929" w="2833290">
                  <a:moveTo>
                    <a:pt x="8467" y="0"/>
                  </a:moveTo>
                  <a:lnTo>
                    <a:pt x="2824823" y="0"/>
                  </a:lnTo>
                  <a:cubicBezTo>
                    <a:pt x="2829499" y="0"/>
                    <a:pt x="2833290" y="3791"/>
                    <a:pt x="2833290" y="8467"/>
                  </a:cubicBezTo>
                  <a:lnTo>
                    <a:pt x="2833290" y="527462"/>
                  </a:lnTo>
                  <a:cubicBezTo>
                    <a:pt x="2833290" y="532138"/>
                    <a:pt x="2829499" y="535929"/>
                    <a:pt x="2824823" y="535929"/>
                  </a:cubicBezTo>
                  <a:lnTo>
                    <a:pt x="8467" y="535929"/>
                  </a:lnTo>
                  <a:cubicBezTo>
                    <a:pt x="3791" y="535929"/>
                    <a:pt x="0" y="532138"/>
                    <a:pt x="0" y="527462"/>
                  </a:cubicBezTo>
                  <a:lnTo>
                    <a:pt x="0" y="8467"/>
                  </a:lnTo>
                  <a:cubicBezTo>
                    <a:pt x="0" y="3791"/>
                    <a:pt x="3791" y="0"/>
                    <a:pt x="8467" y="0"/>
                  </a:cubicBezTo>
                  <a:close/>
                </a:path>
              </a:pathLst>
            </a:custGeom>
            <a:blipFill>
              <a:blip r:embed="rId2"/>
              <a:stretch>
                <a:fillRect l="0" t="-152278" r="0" b="-100167"/>
              </a:stretch>
            </a:blipFill>
          </p:spPr>
        </p:sp>
      </p:grpSp>
      <p:grpSp>
        <p:nvGrpSpPr>
          <p:cNvPr name="Group 5" id="5"/>
          <p:cNvGrpSpPr/>
          <p:nvPr/>
        </p:nvGrpSpPr>
        <p:grpSpPr>
          <a:xfrm rot="0">
            <a:off x="1028700" y="4954402"/>
            <a:ext cx="11333288" cy="2206986"/>
            <a:chOff x="0" y="0"/>
            <a:chExt cx="15111050" cy="2942649"/>
          </a:xfrm>
        </p:grpSpPr>
        <p:sp>
          <p:nvSpPr>
            <p:cNvPr name="TextBox 6" id="6"/>
            <p:cNvSpPr txBox="true"/>
            <p:nvPr/>
          </p:nvSpPr>
          <p:spPr>
            <a:xfrm rot="0">
              <a:off x="0" y="200025"/>
              <a:ext cx="15111050" cy="1827705"/>
            </a:xfrm>
            <a:prstGeom prst="rect">
              <a:avLst/>
            </a:prstGeom>
          </p:spPr>
          <p:txBody>
            <a:bodyPr anchor="t" rtlCol="false" tIns="0" lIns="0" bIns="0" rIns="0">
              <a:spAutoFit/>
            </a:bodyPr>
            <a:lstStyle/>
            <a:p>
              <a:pPr algn="l">
                <a:lnSpc>
                  <a:spcPts val="9999"/>
                </a:lnSpc>
              </a:pPr>
              <a:r>
                <a:rPr lang="en-US" sz="9999" spc="-299">
                  <a:solidFill>
                    <a:srgbClr val="FFFFFF"/>
                  </a:solidFill>
                  <a:latin typeface="Tex Gyre Bonum"/>
                  <a:ea typeface="Tex Gyre Bonum"/>
                  <a:cs typeface="Tex Gyre Bonum"/>
                  <a:sym typeface="Tex Gyre Bonum"/>
                </a:rPr>
                <a:t>Advocacy Can Help</a:t>
              </a:r>
            </a:p>
          </p:txBody>
        </p:sp>
        <p:sp>
          <p:nvSpPr>
            <p:cNvPr name="TextBox 7" id="7"/>
            <p:cNvSpPr txBox="true"/>
            <p:nvPr/>
          </p:nvSpPr>
          <p:spPr>
            <a:xfrm rot="0">
              <a:off x="0" y="2409176"/>
              <a:ext cx="15111050" cy="533472"/>
            </a:xfrm>
            <a:prstGeom prst="rect">
              <a:avLst/>
            </a:prstGeom>
          </p:spPr>
          <p:txBody>
            <a:bodyPr anchor="t" rtlCol="false" tIns="0" lIns="0" bIns="0" rIns="0">
              <a:spAutoFit/>
            </a:bodyPr>
            <a:lstStyle/>
            <a:p>
              <a:pPr algn="l">
                <a:lnSpc>
                  <a:spcPts val="3374"/>
                </a:lnSpc>
              </a:pPr>
              <a:r>
                <a:rPr lang="en-US" sz="2499" spc="-87">
                  <a:solidFill>
                    <a:srgbClr val="FFFFFF"/>
                  </a:solidFill>
                  <a:latin typeface="Open Sauce"/>
                  <a:ea typeface="Open Sauce"/>
                  <a:cs typeface="Open Sauce"/>
                  <a:sym typeface="Open Sauce"/>
                </a:rPr>
                <a:t>Have your member call, chat, submit a ticket or email for quick responses. </a:t>
              </a:r>
            </a:p>
          </p:txBody>
        </p:sp>
      </p:grpSp>
      <p:sp>
        <p:nvSpPr>
          <p:cNvPr name="Freeform 8" id="8"/>
          <p:cNvSpPr/>
          <p:nvPr/>
        </p:nvSpPr>
        <p:spPr>
          <a:xfrm flipH="false" flipV="false" rot="-4386859">
            <a:off x="14949134" y="4414178"/>
            <a:ext cx="4620332" cy="2665985"/>
          </a:xfrm>
          <a:custGeom>
            <a:avLst/>
            <a:gdLst/>
            <a:ahLst/>
            <a:cxnLst/>
            <a:rect r="r" b="b" t="t" l="l"/>
            <a:pathLst>
              <a:path h="2665985" w="4620332">
                <a:moveTo>
                  <a:pt x="0" y="0"/>
                </a:moveTo>
                <a:lnTo>
                  <a:pt x="4620332" y="0"/>
                </a:lnTo>
                <a:lnTo>
                  <a:pt x="4620332" y="2665985"/>
                </a:lnTo>
                <a:lnTo>
                  <a:pt x="0" y="2665985"/>
                </a:lnTo>
                <a:lnTo>
                  <a:pt x="0" y="0"/>
                </a:lnTo>
                <a:close/>
              </a:path>
            </a:pathLst>
          </a:custGeom>
          <a:blipFill>
            <a:blip r:embed="rId3">
              <a:alphaModFix amt="30000"/>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5142414" y="9258300"/>
            <a:ext cx="3145586" cy="2085749"/>
          </a:xfrm>
          <a:custGeom>
            <a:avLst/>
            <a:gdLst/>
            <a:ahLst/>
            <a:cxnLst/>
            <a:rect r="r" b="b" t="t" l="l"/>
            <a:pathLst>
              <a:path h="2085749" w="3145586">
                <a:moveTo>
                  <a:pt x="0" y="0"/>
                </a:moveTo>
                <a:lnTo>
                  <a:pt x="3145586" y="0"/>
                </a:lnTo>
                <a:lnTo>
                  <a:pt x="3145586" y="2085749"/>
                </a:lnTo>
                <a:lnTo>
                  <a:pt x="0" y="2085749"/>
                </a:lnTo>
                <a:lnTo>
                  <a:pt x="0" y="0"/>
                </a:lnTo>
                <a:close/>
              </a:path>
            </a:pathLst>
          </a:custGeom>
          <a:blipFill>
            <a:blip r:embed="rId5"/>
            <a:stretch>
              <a:fillRect l="0" t="-50813"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DAGVtWZAJz0</dc:identifier>
  <dcterms:modified xsi:type="dcterms:W3CDTF">2011-08-01T06:04:30Z</dcterms:modified>
  <cp:revision>1</cp:revision>
  <dc:title>Project Retro Presentation</dc:title>
</cp:coreProperties>
</file>